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60" r:id="rId6"/>
    <p:sldId id="261" r:id="rId7"/>
  </p:sldIdLst>
  <p:sldSz cx="12192000" cy="6858000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78767A-3887-52BE-4283-EC222076E69C}" name="VAN CAILLIE Brigitte" initials="BV" userId="S::brigitte.vancaillie@spw.wallonie.be::0a16bc66-8afe-4bf6-bd1f-bf8c8db314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173F5F"/>
    <a:srgbClr val="321704"/>
    <a:srgbClr val="1F003E"/>
    <a:srgbClr val="2A0054"/>
    <a:srgbClr val="F0E1FF"/>
    <a:srgbClr val="E6CDFF"/>
    <a:srgbClr val="660066"/>
    <a:srgbClr val="000000"/>
    <a:srgbClr val="FFF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91E832-AE2A-4C93-A077-0F2BC085D498}" v="3" dt="2026-10-08T06:48:08.6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11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ELEN Frédéric" userId="S::frederic.baelen@spw.wallonie.be::2218c441-88ec-4e8c-a269-ad95edcb27d7" providerId="AD" clId="Web-{021F643A-E84C-935F-1B9A-880F2B05F82B}"/>
    <pc:docChg chg="modSld">
      <pc:chgData name="BAELEN Frédéric" userId="S::frederic.baelen@spw.wallonie.be::2218c441-88ec-4e8c-a269-ad95edcb27d7" providerId="AD" clId="Web-{021F643A-E84C-935F-1B9A-880F2B05F82B}" dt="2026-10-01T12:36:00.378" v="0" actId="1076"/>
      <pc:docMkLst>
        <pc:docMk/>
      </pc:docMkLst>
      <pc:sldChg chg="modSp">
        <pc:chgData name="BAELEN Frédéric" userId="S::frederic.baelen@spw.wallonie.be::2218c441-88ec-4e8c-a269-ad95edcb27d7" providerId="AD" clId="Web-{021F643A-E84C-935F-1B9A-880F2B05F82B}" dt="2026-10-01T12:36:00.378" v="0" actId="1076"/>
        <pc:sldMkLst>
          <pc:docMk/>
          <pc:sldMk cId="2472149678" sldId="261"/>
        </pc:sldMkLst>
        <pc:spChg chg="mod">
          <ac:chgData name="BAELEN Frédéric" userId="S::frederic.baelen@spw.wallonie.be::2218c441-88ec-4e8c-a269-ad95edcb27d7" providerId="AD" clId="Web-{021F643A-E84C-935F-1B9A-880F2B05F82B}" dt="2026-10-01T12:36:00.378" v="0" actId="1076"/>
          <ac:spMkLst>
            <pc:docMk/>
            <pc:sldMk cId="2472149678" sldId="261"/>
            <ac:spMk id="142" creationId="{14CAF67F-F7B1-C999-7766-5352194369F7}"/>
          </ac:spMkLst>
        </pc:spChg>
      </pc:sldChg>
    </pc:docChg>
  </pc:docChgLst>
  <pc:docChgLst>
    <pc:chgData name="VAN CAILLIE Brigitte" userId="0a16bc66-8afe-4bf6-bd1f-bf8c8db31499" providerId="ADAL" clId="{13989E69-C33E-41F8-B047-84CC68A01F04}"/>
    <pc:docChg chg="undo redo custSel addSld modSld sldOrd">
      <pc:chgData name="VAN CAILLIE Brigitte" userId="0a16bc66-8afe-4bf6-bd1f-bf8c8db31499" providerId="ADAL" clId="{13989E69-C33E-41F8-B047-84CC68A01F04}" dt="2026-10-08T07:02:02.722" v="548" actId="20577"/>
      <pc:docMkLst>
        <pc:docMk/>
      </pc:docMkLst>
      <pc:sldChg chg="modSp mod modCm">
        <pc:chgData name="VAN CAILLIE Brigitte" userId="0a16bc66-8afe-4bf6-bd1f-bf8c8db31499" providerId="ADAL" clId="{13989E69-C33E-41F8-B047-84CC68A01F04}" dt="2026-10-08T07:01:11.519" v="496" actId="20577"/>
        <pc:sldMkLst>
          <pc:docMk/>
          <pc:sldMk cId="2472149678" sldId="261"/>
        </pc:sldMkLst>
        <pc:spChg chg="mod">
          <ac:chgData name="VAN CAILLIE Brigitte" userId="0a16bc66-8afe-4bf6-bd1f-bf8c8db31499" providerId="ADAL" clId="{13989E69-C33E-41F8-B047-84CC68A01F04}" dt="2026-10-08T07:01:11.519" v="496" actId="20577"/>
          <ac:spMkLst>
            <pc:docMk/>
            <pc:sldMk cId="2472149678" sldId="261"/>
            <ac:spMk id="62" creationId="{56D3BE2B-87F8-371C-5B21-47A69742AC0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VAN CAILLIE Brigitte" userId="0a16bc66-8afe-4bf6-bd1f-bf8c8db31499" providerId="ADAL" clId="{13989E69-C33E-41F8-B047-84CC68A01F04}" dt="2026-10-08T07:01:11.519" v="496" actId="20577"/>
              <pc2:cmMkLst xmlns:pc2="http://schemas.microsoft.com/office/powerpoint/2019/9/main/command">
                <pc:docMk/>
                <pc:sldMk cId="2472149678" sldId="261"/>
                <pc2:cmMk id="{A6CDFBB4-F2BE-4932-995C-09F88C41AD68}"/>
              </pc2:cmMkLst>
            </pc226:cmChg>
          </p:ext>
        </pc:extLst>
      </pc:sldChg>
      <pc:sldChg chg="addSp delSp modSp add mod ord">
        <pc:chgData name="VAN CAILLIE Brigitte" userId="0a16bc66-8afe-4bf6-bd1f-bf8c8db31499" providerId="ADAL" clId="{13989E69-C33E-41F8-B047-84CC68A01F04}" dt="2026-10-08T06:46:44.853" v="461" actId="1076"/>
        <pc:sldMkLst>
          <pc:docMk/>
          <pc:sldMk cId="730256507" sldId="262"/>
        </pc:sldMkLst>
        <pc:spChg chg="add del mod">
          <ac:chgData name="VAN CAILLIE Brigitte" userId="0a16bc66-8afe-4bf6-bd1f-bf8c8db31499" providerId="ADAL" clId="{13989E69-C33E-41F8-B047-84CC68A01F04}" dt="2026-10-08T06:29:06.561" v="11" actId="21"/>
          <ac:spMkLst>
            <pc:docMk/>
            <pc:sldMk cId="730256507" sldId="262"/>
            <ac:spMk id="10" creationId="{77217584-D9B6-410D-770B-3D7E9B779502}"/>
          </ac:spMkLst>
        </pc:spChg>
        <pc:spChg chg="add mod">
          <ac:chgData name="VAN CAILLIE Brigitte" userId="0a16bc66-8afe-4bf6-bd1f-bf8c8db31499" providerId="ADAL" clId="{13989E69-C33E-41F8-B047-84CC68A01F04}" dt="2026-10-08T06:46:36.574" v="460" actId="20577"/>
          <ac:spMkLst>
            <pc:docMk/>
            <pc:sldMk cId="730256507" sldId="262"/>
            <ac:spMk id="11" creationId="{1DD2DEEE-203F-DC20-42E4-0FD784A0436E}"/>
          </ac:spMkLst>
        </pc:spChg>
        <pc:spChg chg="mod">
          <ac:chgData name="VAN CAILLIE Brigitte" userId="0a16bc66-8afe-4bf6-bd1f-bf8c8db31499" providerId="ADAL" clId="{13989E69-C33E-41F8-B047-84CC68A01F04}" dt="2026-10-08T06:45:39.228" v="446" actId="20577"/>
          <ac:spMkLst>
            <pc:docMk/>
            <pc:sldMk cId="730256507" sldId="262"/>
            <ac:spMk id="62" creationId="{B6E9CA96-9D99-DFA8-76A5-B8BAC2CEA114}"/>
          </ac:spMkLst>
        </pc:spChg>
        <pc:spChg chg="mod">
          <ac:chgData name="VAN CAILLIE Brigitte" userId="0a16bc66-8afe-4bf6-bd1f-bf8c8db31499" providerId="ADAL" clId="{13989E69-C33E-41F8-B047-84CC68A01F04}" dt="2026-10-08T06:40:14.280" v="315" actId="1076"/>
          <ac:spMkLst>
            <pc:docMk/>
            <pc:sldMk cId="730256507" sldId="262"/>
            <ac:spMk id="122" creationId="{44F1C10A-7035-461D-8B24-974AF761E52B}"/>
          </ac:spMkLst>
        </pc:spChg>
        <pc:cxnChg chg="add mod">
          <ac:chgData name="VAN CAILLIE Brigitte" userId="0a16bc66-8afe-4bf6-bd1f-bf8c8db31499" providerId="ADAL" clId="{13989E69-C33E-41F8-B047-84CC68A01F04}" dt="2026-10-08T06:46:44.853" v="461" actId="1076"/>
          <ac:cxnSpMkLst>
            <pc:docMk/>
            <pc:sldMk cId="730256507" sldId="262"/>
            <ac:cxnSpMk id="14" creationId="{9CE76DE7-B2A7-6707-3051-96EFC3A03492}"/>
          </ac:cxnSpMkLst>
        </pc:cxnChg>
      </pc:sldChg>
      <pc:sldChg chg="addSp modSp add mod ord">
        <pc:chgData name="VAN CAILLIE Brigitte" userId="0a16bc66-8afe-4bf6-bd1f-bf8c8db31499" providerId="ADAL" clId="{13989E69-C33E-41F8-B047-84CC68A01F04}" dt="2026-10-08T07:01:42.223" v="524" actId="20577"/>
        <pc:sldMkLst>
          <pc:docMk/>
          <pc:sldMk cId="2477662935" sldId="263"/>
        </pc:sldMkLst>
        <pc:spChg chg="add">
          <ac:chgData name="VAN CAILLIE Brigitte" userId="0a16bc66-8afe-4bf6-bd1f-bf8c8db31499" providerId="ADAL" clId="{13989E69-C33E-41F8-B047-84CC68A01F04}" dt="2026-10-08T06:47:52.773" v="469" actId="22"/>
          <ac:spMkLst>
            <pc:docMk/>
            <pc:sldMk cId="2477662935" sldId="263"/>
            <ac:spMk id="21" creationId="{B52974CA-8B76-EB17-064B-D335F9BCB694}"/>
          </ac:spMkLst>
        </pc:spChg>
        <pc:spChg chg="mod">
          <ac:chgData name="VAN CAILLIE Brigitte" userId="0a16bc66-8afe-4bf6-bd1f-bf8c8db31499" providerId="ADAL" clId="{13989E69-C33E-41F8-B047-84CC68A01F04}" dt="2026-10-08T07:01:42.223" v="524" actId="20577"/>
          <ac:spMkLst>
            <pc:docMk/>
            <pc:sldMk cId="2477662935" sldId="263"/>
            <ac:spMk id="62" creationId="{0BC0E246-4AB7-9547-93B1-F2EAE46D06A4}"/>
          </ac:spMkLst>
        </pc:spChg>
        <pc:cxnChg chg="add mod">
          <ac:chgData name="VAN CAILLIE Brigitte" userId="0a16bc66-8afe-4bf6-bd1f-bf8c8db31499" providerId="ADAL" clId="{13989E69-C33E-41F8-B047-84CC68A01F04}" dt="2026-10-08T06:48:05.079" v="471"/>
          <ac:cxnSpMkLst>
            <pc:docMk/>
            <pc:sldMk cId="2477662935" sldId="263"/>
            <ac:cxnSpMk id="23" creationId="{0D629220-9541-0C52-523D-CBC8F5538118}"/>
          </ac:cxnSpMkLst>
        </pc:cxnChg>
      </pc:sldChg>
      <pc:sldChg chg="addSp modSp add mod ord">
        <pc:chgData name="VAN CAILLIE Brigitte" userId="0a16bc66-8afe-4bf6-bd1f-bf8c8db31499" providerId="ADAL" clId="{13989E69-C33E-41F8-B047-84CC68A01F04}" dt="2026-10-08T07:02:02.722" v="548" actId="20577"/>
        <pc:sldMkLst>
          <pc:docMk/>
          <pc:sldMk cId="848629786" sldId="264"/>
        </pc:sldMkLst>
        <pc:spChg chg="add">
          <ac:chgData name="VAN CAILLIE Brigitte" userId="0a16bc66-8afe-4bf6-bd1f-bf8c8db31499" providerId="ADAL" clId="{13989E69-C33E-41F8-B047-84CC68A01F04}" dt="2026-10-08T06:47:57.445" v="470" actId="22"/>
          <ac:spMkLst>
            <pc:docMk/>
            <pc:sldMk cId="848629786" sldId="264"/>
            <ac:spMk id="21" creationId="{2E82A80C-8A8C-236E-14EC-0BD6E78ED8F5}"/>
          </ac:spMkLst>
        </pc:spChg>
        <pc:spChg chg="mod">
          <ac:chgData name="VAN CAILLIE Brigitte" userId="0a16bc66-8afe-4bf6-bd1f-bf8c8db31499" providerId="ADAL" clId="{13989E69-C33E-41F8-B047-84CC68A01F04}" dt="2026-10-08T07:02:02.722" v="548" actId="20577"/>
          <ac:spMkLst>
            <pc:docMk/>
            <pc:sldMk cId="848629786" sldId="264"/>
            <ac:spMk id="62" creationId="{6C74A704-D138-C0E6-5857-E621FFC893B7}"/>
          </ac:spMkLst>
        </pc:spChg>
        <pc:cxnChg chg="add mod">
          <ac:chgData name="VAN CAILLIE Brigitte" userId="0a16bc66-8afe-4bf6-bd1f-bf8c8db31499" providerId="ADAL" clId="{13989E69-C33E-41F8-B047-84CC68A01F04}" dt="2026-10-08T06:48:08.654" v="472"/>
          <ac:cxnSpMkLst>
            <pc:docMk/>
            <pc:sldMk cId="848629786" sldId="264"/>
            <ac:cxnSpMk id="23" creationId="{9FBDA514-C68C-0D2B-78B9-235EB511564F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7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Critères et vitesses issus de la méthodologie développée avec l’utilisateur.
- La V85 n’est pas ajoutée en zone urbaine conformément au choix méthodologique discuté.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40942-3C25-BA4D-8464-14C763D6F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521CF1-7C4B-9C5E-0ABD-2BBB8B18B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6FB78A-3892-F8CD-916A-C242CF8CD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Critères et vitesses issus de la méthodologie développée avec l’utilisateur.
- La V85 n’est pas ajoutée en zone urbaine conformément au choix méthodologique discuté.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59DEC-6B45-80F5-F921-2273C407DB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89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8FD17-1E63-503B-A189-51D5BE291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0AB2E6-CD0C-0084-1B75-364C2CE0B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D0141-55A3-22A6-26F1-34606FCFC4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Critères et vitesses issus de la méthodologie développée avec l’utilisateur.
- La V85 n’est pas ajoutée en zone urbaine conformément au choix méthodologique discuté.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04767-9FA5-29DC-E09F-A666948C5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52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102" name="Shape 11">
            <a:extLst>
              <a:ext uri="{FF2B5EF4-FFF2-40B4-BE49-F238E27FC236}">
                <a16:creationId xmlns:a16="http://schemas.microsoft.com/office/drawing/2014/main" id="{92F052DF-E7C6-AF48-0AEF-665366CAA81C}"/>
              </a:ext>
            </a:extLst>
          </p:cNvPr>
          <p:cNvSpPr/>
          <p:nvPr/>
        </p:nvSpPr>
        <p:spPr>
          <a:xfrm>
            <a:off x="640079" y="1736046"/>
            <a:ext cx="7091591" cy="2679603"/>
          </a:xfrm>
          <a:prstGeom prst="roundRect">
            <a:avLst>
              <a:gd name="adj" fmla="val 11604"/>
            </a:avLst>
          </a:prstGeom>
          <a:solidFill>
            <a:srgbClr val="DDEEFF"/>
          </a:solidFill>
          <a:ln w="15875">
            <a:solidFill>
              <a:srgbClr val="2878C8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50" name="Shape 11">
            <a:extLst>
              <a:ext uri="{FF2B5EF4-FFF2-40B4-BE49-F238E27FC236}">
                <a16:creationId xmlns:a16="http://schemas.microsoft.com/office/drawing/2014/main" id="{F9D3E3AD-15A2-F1BF-22F1-A67D6413889A}"/>
              </a:ext>
            </a:extLst>
          </p:cNvPr>
          <p:cNvSpPr/>
          <p:nvPr/>
        </p:nvSpPr>
        <p:spPr>
          <a:xfrm>
            <a:off x="649224" y="4486868"/>
            <a:ext cx="7091592" cy="1830805"/>
          </a:xfrm>
          <a:prstGeom prst="roundRect">
            <a:avLst>
              <a:gd name="adj" fmla="val 14706"/>
            </a:avLst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rgbClr val="2878C8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73F5F"/>
          </a:solidFill>
          <a:ln w="1270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210312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BE" sz="840" b="1" kern="0" spc="110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LOGIGRAMME 1/3</a:t>
            </a:r>
            <a:endParaRPr lang="fr-BE" sz="840" noProof="0" dirty="0"/>
          </a:p>
        </p:txBody>
      </p:sp>
      <p:sp>
        <p:nvSpPr>
          <p:cNvPr id="4" name="Text 2"/>
          <p:cNvSpPr/>
          <p:nvPr/>
        </p:nvSpPr>
        <p:spPr>
          <a:xfrm>
            <a:off x="502920" y="379689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fr-BE" sz="2400" b="1" dirty="0">
                <a:solidFill>
                  <a:srgbClr val="173F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Contexte</a:t>
            </a:r>
            <a:r>
              <a:rPr lang="fr-BE" sz="2400" b="1" noProof="0" dirty="0">
                <a:solidFill>
                  <a:srgbClr val="173F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urbain</a:t>
            </a:r>
            <a:endParaRPr lang="fr-BE" sz="2400" noProof="0" dirty="0"/>
          </a:p>
        </p:txBody>
      </p:sp>
      <p:sp>
        <p:nvSpPr>
          <p:cNvPr id="5" name="Text 3"/>
          <p:cNvSpPr/>
          <p:nvPr/>
        </p:nvSpPr>
        <p:spPr>
          <a:xfrm>
            <a:off x="521208" y="782025"/>
            <a:ext cx="949882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BE" sz="1100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 km/h par défaut, réduction possible à 30 km/h</a:t>
            </a:r>
            <a:r>
              <a:rPr lang="fr-BE" sz="11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si une majorité des critères ont le curseur à droite du tableau</a:t>
            </a:r>
            <a:endParaRPr lang="fr-BE" sz="1100" noProof="0" dirty="0"/>
          </a:p>
        </p:txBody>
      </p:sp>
      <p:sp>
        <p:nvSpPr>
          <p:cNvPr id="6" name="Shape 4"/>
          <p:cNvSpPr/>
          <p:nvPr/>
        </p:nvSpPr>
        <p:spPr>
          <a:xfrm>
            <a:off x="655208" y="1162194"/>
            <a:ext cx="2880360" cy="466344"/>
          </a:xfrm>
          <a:prstGeom prst="roundRect">
            <a:avLst>
              <a:gd name="adj" fmla="val 11765"/>
            </a:avLst>
          </a:prstGeom>
          <a:solidFill>
            <a:srgbClr val="DDEEFF"/>
          </a:solidFill>
          <a:ln w="15240">
            <a:solidFill>
              <a:srgbClr val="2878C8"/>
            </a:solidFill>
            <a:prstDash val="solid"/>
          </a:ln>
          <a:effectLst>
            <a:outerShdw blurRad="12700" dist="4445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 noProof="0" dirty="0"/>
          </a:p>
        </p:txBody>
      </p:sp>
      <p:sp>
        <p:nvSpPr>
          <p:cNvPr id="7" name="Text 5"/>
          <p:cNvSpPr/>
          <p:nvPr/>
        </p:nvSpPr>
        <p:spPr>
          <a:xfrm>
            <a:off x="700928" y="1185054"/>
            <a:ext cx="2788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20" b="1" noProof="0" dirty="0">
                <a:solidFill>
                  <a:srgbClr val="287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ZONE URBAINE • </a:t>
            </a:r>
            <a:r>
              <a:rPr lang="fr-BE" sz="1220" b="1" noProof="0" dirty="0" err="1">
                <a:solidFill>
                  <a:srgbClr val="287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NbB</a:t>
            </a:r>
            <a:r>
              <a:rPr lang="fr-BE" sz="1220" b="1" noProof="0" dirty="0">
                <a:solidFill>
                  <a:srgbClr val="287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/km ≥ 50</a:t>
            </a:r>
            <a:endParaRPr lang="fr-BE" sz="1220" noProof="0" dirty="0"/>
          </a:p>
        </p:txBody>
      </p:sp>
      <p:sp>
        <p:nvSpPr>
          <p:cNvPr id="8" name="Shape 6"/>
          <p:cNvSpPr/>
          <p:nvPr/>
        </p:nvSpPr>
        <p:spPr>
          <a:xfrm>
            <a:off x="3727592" y="1162194"/>
            <a:ext cx="2221992" cy="466344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5240">
            <a:solidFill>
              <a:srgbClr val="CBD5D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9" name="Text 7"/>
          <p:cNvSpPr/>
          <p:nvPr/>
        </p:nvSpPr>
        <p:spPr>
          <a:xfrm>
            <a:off x="3773312" y="1185054"/>
            <a:ext cx="21305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400" b="1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Choix entre 50 </a:t>
            </a:r>
            <a:r>
              <a:rPr lang="fr-BE" sz="14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et</a:t>
            </a:r>
            <a:r>
              <a:rPr lang="fr-BE" sz="1400" b="1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 30 km/h</a:t>
            </a:r>
            <a:endParaRPr lang="fr-BE" sz="1400" noProof="0" dirty="0"/>
          </a:p>
        </p:txBody>
      </p:sp>
      <p:sp>
        <p:nvSpPr>
          <p:cNvPr id="22" name="Text 20"/>
          <p:cNvSpPr/>
          <p:nvPr/>
        </p:nvSpPr>
        <p:spPr>
          <a:xfrm>
            <a:off x="1051164" y="3748977"/>
            <a:ext cx="2788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fr-BE" sz="13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• Fonction de la voirie</a:t>
            </a:r>
          </a:p>
          <a:p>
            <a:r>
              <a:rPr lang="fr-BE" sz="9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niveau de hiérarchisation du réseau</a:t>
            </a:r>
            <a:endParaRPr lang="fr-BE" sz="900" dirty="0"/>
          </a:p>
        </p:txBody>
      </p:sp>
      <p:sp>
        <p:nvSpPr>
          <p:cNvPr id="25" name="Text 23"/>
          <p:cNvSpPr/>
          <p:nvPr/>
        </p:nvSpPr>
        <p:spPr>
          <a:xfrm>
            <a:off x="4996749" y="3564904"/>
            <a:ext cx="839903" cy="18180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Niveau 4 à 5</a:t>
            </a:r>
          </a:p>
        </p:txBody>
      </p:sp>
      <p:sp>
        <p:nvSpPr>
          <p:cNvPr id="29" name="Text 27"/>
          <p:cNvSpPr/>
          <p:nvPr/>
        </p:nvSpPr>
        <p:spPr>
          <a:xfrm>
            <a:off x="6310374" y="3588877"/>
            <a:ext cx="1508757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Niveau 6</a:t>
            </a:r>
          </a:p>
        </p:txBody>
      </p:sp>
      <p:sp>
        <p:nvSpPr>
          <p:cNvPr id="35" name="Text 33"/>
          <p:cNvSpPr/>
          <p:nvPr/>
        </p:nvSpPr>
        <p:spPr>
          <a:xfrm>
            <a:off x="3315250" y="4797995"/>
            <a:ext cx="851236" cy="1522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Faible</a:t>
            </a:r>
          </a:p>
        </p:txBody>
      </p:sp>
      <p:sp>
        <p:nvSpPr>
          <p:cNvPr id="37" name="Text 35"/>
          <p:cNvSpPr/>
          <p:nvPr/>
        </p:nvSpPr>
        <p:spPr>
          <a:xfrm>
            <a:off x="4922653" y="4782094"/>
            <a:ext cx="987553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Moyenne</a:t>
            </a:r>
            <a:endParaRPr lang="fr-BE" sz="105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612926" y="4790164"/>
            <a:ext cx="851233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Forte</a:t>
            </a:r>
            <a:endParaRPr lang="fr-BE" sz="105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1051164" y="5377363"/>
            <a:ext cx="1703564" cy="391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40000" lnSpcReduction="20000"/>
          </a:bodyPr>
          <a:lstStyle/>
          <a:p>
            <a:r>
              <a:rPr lang="fr-BE" sz="3000" b="1" dirty="0">
                <a:solidFill>
                  <a:srgbClr val="1F2937"/>
                </a:solidFill>
                <a:latin typeface="Aptos" pitchFamily="34" charset="0"/>
              </a:rPr>
              <a:t>4 </a:t>
            </a:r>
            <a:r>
              <a:rPr lang="fr-BE" sz="30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fr-BE" sz="3000" b="1" dirty="0">
                <a:solidFill>
                  <a:srgbClr val="1F2937"/>
                </a:solidFill>
                <a:latin typeface="Aptos" pitchFamily="34" charset="0"/>
              </a:rPr>
              <a:t>Bruit</a:t>
            </a:r>
          </a:p>
          <a:p>
            <a:r>
              <a:rPr lang="fr-BE" sz="20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considérer seulement si difficilement </a:t>
            </a:r>
          </a:p>
          <a:p>
            <a:r>
              <a:rPr lang="fr-BE" sz="20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soluble à court terme</a:t>
            </a:r>
            <a:endParaRPr lang="fr-BE" sz="2000" dirty="0"/>
          </a:p>
        </p:txBody>
      </p:sp>
      <p:sp>
        <p:nvSpPr>
          <p:cNvPr id="45" name="Text 43"/>
          <p:cNvSpPr/>
          <p:nvPr/>
        </p:nvSpPr>
        <p:spPr>
          <a:xfrm>
            <a:off x="3076707" y="5407974"/>
            <a:ext cx="1352267" cy="132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den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et 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faibles, ou indisponibles</a:t>
            </a:r>
          </a:p>
        </p:txBody>
      </p:sp>
      <p:sp>
        <p:nvSpPr>
          <p:cNvPr id="47" name="Text 45"/>
          <p:cNvSpPr/>
          <p:nvPr/>
        </p:nvSpPr>
        <p:spPr>
          <a:xfrm>
            <a:off x="4835187" y="5407974"/>
            <a:ext cx="987553" cy="17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L</a:t>
            </a:r>
            <a:r>
              <a:rPr lang="fr-BE" sz="1050" baseline="-10000" dirty="0">
                <a:solidFill>
                  <a:srgbClr val="929BAC"/>
                </a:solidFill>
                <a:latin typeface="Aptos" pitchFamily="34" charset="0"/>
              </a:rPr>
              <a:t>den</a:t>
            </a:r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 ou L</a:t>
            </a:r>
            <a:r>
              <a:rPr lang="fr-BE" sz="1050" baseline="-10000" dirty="0">
                <a:solidFill>
                  <a:srgbClr val="929BAC"/>
                </a:solidFill>
                <a:latin typeface="Aptos" pitchFamily="34" charset="0"/>
              </a:rPr>
              <a:t>n</a:t>
            </a:r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 moyenne</a:t>
            </a:r>
            <a:endParaRPr lang="fr-BE" sz="100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6222913" y="5416044"/>
            <a:ext cx="1508757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den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ou 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forte</a:t>
            </a:r>
            <a:endParaRPr lang="fr-BE" sz="90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3300966" y="3980834"/>
            <a:ext cx="962166" cy="349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0020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 km/h</a:t>
            </a:r>
            <a:endParaRPr lang="fr-BE" sz="1200" noProof="0" dirty="0">
              <a:solidFill>
                <a:srgbClr val="002060"/>
              </a:solidFill>
            </a:endParaRPr>
          </a:p>
        </p:txBody>
      </p:sp>
      <p:sp>
        <p:nvSpPr>
          <p:cNvPr id="54" name="Shape 52"/>
          <p:cNvSpPr/>
          <p:nvPr/>
        </p:nvSpPr>
        <p:spPr>
          <a:xfrm>
            <a:off x="4723462" y="4020438"/>
            <a:ext cx="1332015" cy="608013"/>
          </a:xfrm>
          <a:prstGeom prst="roundRect">
            <a:avLst>
              <a:gd name="adj" fmla="val 11321"/>
            </a:avLst>
          </a:prstGeom>
          <a:solidFill>
            <a:srgbClr val="FFF2C9"/>
          </a:solidFill>
          <a:ln w="15240">
            <a:solidFill>
              <a:srgbClr val="2878C8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55" name="Text 53"/>
          <p:cNvSpPr/>
          <p:nvPr/>
        </p:nvSpPr>
        <p:spPr>
          <a:xfrm>
            <a:off x="4803854" y="4043299"/>
            <a:ext cx="1171230" cy="33384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BE" sz="1100" b="1" noProof="0" dirty="0">
                <a:solidFill>
                  <a:srgbClr val="0020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Analyse</a:t>
            </a:r>
          </a:p>
          <a:p>
            <a:pPr marL="0" indent="0" algn="ctr">
              <a:buNone/>
            </a:pPr>
            <a:r>
              <a:rPr lang="fr-BE" sz="1100" b="1" dirty="0">
                <a:solidFill>
                  <a:srgbClr val="0020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complément</a:t>
            </a:r>
            <a:r>
              <a:rPr lang="fr-BE" sz="1100" b="1" noProof="0" dirty="0">
                <a:solidFill>
                  <a:srgbClr val="0020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aire</a:t>
            </a:r>
            <a:endParaRPr lang="fr-BE" sz="1250" noProof="0" dirty="0">
              <a:solidFill>
                <a:srgbClr val="002060"/>
              </a:solidFill>
            </a:endParaRPr>
          </a:p>
        </p:txBody>
      </p:sp>
      <p:sp>
        <p:nvSpPr>
          <p:cNvPr id="57" name="Text 55"/>
          <p:cNvSpPr/>
          <p:nvPr/>
        </p:nvSpPr>
        <p:spPr>
          <a:xfrm>
            <a:off x="6417787" y="3986991"/>
            <a:ext cx="1192698" cy="3398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0020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km/h</a:t>
            </a:r>
            <a:endParaRPr lang="fr-BE" sz="1200" noProof="0" dirty="0">
              <a:solidFill>
                <a:srgbClr val="002060"/>
              </a:solidFill>
            </a:endParaRPr>
          </a:p>
        </p:txBody>
      </p:sp>
      <p:sp>
        <p:nvSpPr>
          <p:cNvPr id="104" name="Text 12">
            <a:extLst>
              <a:ext uri="{FF2B5EF4-FFF2-40B4-BE49-F238E27FC236}">
                <a16:creationId xmlns:a16="http://schemas.microsoft.com/office/drawing/2014/main" id="{7D95B23D-8D54-E3DC-1ADD-3EF1019AA4BA}"/>
              </a:ext>
            </a:extLst>
          </p:cNvPr>
          <p:cNvSpPr/>
          <p:nvPr/>
        </p:nvSpPr>
        <p:spPr>
          <a:xfrm>
            <a:off x="947796" y="1771429"/>
            <a:ext cx="1734930" cy="320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fr-BE" sz="14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CRITÈRE</a:t>
            </a:r>
            <a:r>
              <a:rPr lang="fr-BE" sz="1400" b="1" u="sng" dirty="0"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r>
              <a:rPr lang="fr-BE" sz="14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 PRINCIPAUX</a:t>
            </a:r>
            <a:endParaRPr lang="fr-BE" sz="1400" u="sng" noProof="0" dirty="0"/>
          </a:p>
        </p:txBody>
      </p:sp>
      <p:sp>
        <p:nvSpPr>
          <p:cNvPr id="106" name="Text 13">
            <a:extLst>
              <a:ext uri="{FF2B5EF4-FFF2-40B4-BE49-F238E27FC236}">
                <a16:creationId xmlns:a16="http://schemas.microsoft.com/office/drawing/2014/main" id="{EC4F750C-6849-0CAA-7AB6-B38BE4BB2BAA}"/>
              </a:ext>
            </a:extLst>
          </p:cNvPr>
          <p:cNvSpPr/>
          <p:nvPr/>
        </p:nvSpPr>
        <p:spPr>
          <a:xfrm>
            <a:off x="1380774" y="2458759"/>
            <a:ext cx="2176713" cy="3754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fr-BE" sz="11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– Activités locales</a:t>
            </a:r>
          </a:p>
          <a:p>
            <a:r>
              <a:rPr lang="fr-BE" sz="800" i="1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nombre </a:t>
            </a:r>
            <a:r>
              <a:rPr lang="fr-BE" sz="8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d’</a:t>
            </a:r>
            <a:r>
              <a:rPr lang="fr-BE" sz="800" i="1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infrastructures génératrices d’activités locales</a:t>
            </a:r>
            <a:endParaRPr lang="fr-BE" sz="1320" noProof="0" dirty="0"/>
          </a:p>
        </p:txBody>
      </p:sp>
      <p:sp>
        <p:nvSpPr>
          <p:cNvPr id="108" name="Shape 14">
            <a:extLst>
              <a:ext uri="{FF2B5EF4-FFF2-40B4-BE49-F238E27FC236}">
                <a16:creationId xmlns:a16="http://schemas.microsoft.com/office/drawing/2014/main" id="{3B9A3EB4-0552-26D4-AE94-81A2661AF267}"/>
              </a:ext>
            </a:extLst>
          </p:cNvPr>
          <p:cNvSpPr/>
          <p:nvPr/>
        </p:nvSpPr>
        <p:spPr>
          <a:xfrm flipV="1">
            <a:off x="3767328" y="2657403"/>
            <a:ext cx="3296827" cy="0"/>
          </a:xfrm>
          <a:prstGeom prst="line">
            <a:avLst/>
          </a:prstGeom>
          <a:noFill/>
          <a:ln w="50800">
            <a:solidFill>
              <a:srgbClr val="8E98A3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12" name="Text 16">
            <a:extLst>
              <a:ext uri="{FF2B5EF4-FFF2-40B4-BE49-F238E27FC236}">
                <a16:creationId xmlns:a16="http://schemas.microsoft.com/office/drawing/2014/main" id="{E42A887A-D57C-69E9-977C-639FDAB86D4C}"/>
              </a:ext>
            </a:extLst>
          </p:cNvPr>
          <p:cNvSpPr/>
          <p:nvPr/>
        </p:nvSpPr>
        <p:spPr>
          <a:xfrm>
            <a:off x="3425374" y="2278209"/>
            <a:ext cx="677500" cy="2463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Faible</a:t>
            </a:r>
          </a:p>
        </p:txBody>
      </p:sp>
      <p:sp>
        <p:nvSpPr>
          <p:cNvPr id="116" name="Text 18">
            <a:extLst>
              <a:ext uri="{FF2B5EF4-FFF2-40B4-BE49-F238E27FC236}">
                <a16:creationId xmlns:a16="http://schemas.microsoft.com/office/drawing/2014/main" id="{1A4294DE-2710-5306-6132-63D689C2D573}"/>
              </a:ext>
            </a:extLst>
          </p:cNvPr>
          <p:cNvSpPr/>
          <p:nvPr/>
        </p:nvSpPr>
        <p:spPr>
          <a:xfrm>
            <a:off x="4939012" y="2335176"/>
            <a:ext cx="9183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Moyenne</a:t>
            </a:r>
          </a:p>
        </p:txBody>
      </p:sp>
      <p:sp>
        <p:nvSpPr>
          <p:cNvPr id="120" name="Text 20">
            <a:extLst>
              <a:ext uri="{FF2B5EF4-FFF2-40B4-BE49-F238E27FC236}">
                <a16:creationId xmlns:a16="http://schemas.microsoft.com/office/drawing/2014/main" id="{E0A679E5-1966-193D-0CD5-8753055B64CE}"/>
              </a:ext>
            </a:extLst>
          </p:cNvPr>
          <p:cNvSpPr/>
          <p:nvPr/>
        </p:nvSpPr>
        <p:spPr>
          <a:xfrm>
            <a:off x="6730069" y="2366980"/>
            <a:ext cx="669440" cy="1441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Importante</a:t>
            </a:r>
          </a:p>
        </p:txBody>
      </p:sp>
      <p:sp>
        <p:nvSpPr>
          <p:cNvPr id="122" name="Shape 21">
            <a:extLst>
              <a:ext uri="{FF2B5EF4-FFF2-40B4-BE49-F238E27FC236}">
                <a16:creationId xmlns:a16="http://schemas.microsoft.com/office/drawing/2014/main" id="{501F8A31-C194-D65C-31ED-8F35263EFADD}"/>
              </a:ext>
            </a:extLst>
          </p:cNvPr>
          <p:cNvSpPr/>
          <p:nvPr/>
        </p:nvSpPr>
        <p:spPr>
          <a:xfrm>
            <a:off x="4363942" y="2550060"/>
            <a:ext cx="228600" cy="228600"/>
          </a:xfrm>
          <a:prstGeom prst="ellipse">
            <a:avLst/>
          </a:prstGeom>
          <a:solidFill>
            <a:srgbClr val="2878C8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24" name="Text 22">
            <a:extLst>
              <a:ext uri="{FF2B5EF4-FFF2-40B4-BE49-F238E27FC236}">
                <a16:creationId xmlns:a16="http://schemas.microsoft.com/office/drawing/2014/main" id="{3C4DD514-4995-F180-F61A-72A654F70BE0}"/>
              </a:ext>
            </a:extLst>
          </p:cNvPr>
          <p:cNvSpPr/>
          <p:nvPr/>
        </p:nvSpPr>
        <p:spPr>
          <a:xfrm>
            <a:off x="947796" y="2481876"/>
            <a:ext cx="2788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fr-BE" sz="770" noProof="0" dirty="0"/>
          </a:p>
        </p:txBody>
      </p:sp>
      <p:sp>
        <p:nvSpPr>
          <p:cNvPr id="126" name="Text 23">
            <a:extLst>
              <a:ext uri="{FF2B5EF4-FFF2-40B4-BE49-F238E27FC236}">
                <a16:creationId xmlns:a16="http://schemas.microsoft.com/office/drawing/2014/main" id="{22AD2F32-6538-6942-893F-19D5EDF5452B}"/>
              </a:ext>
            </a:extLst>
          </p:cNvPr>
          <p:cNvSpPr/>
          <p:nvPr/>
        </p:nvSpPr>
        <p:spPr>
          <a:xfrm>
            <a:off x="1380775" y="3048384"/>
            <a:ext cx="2152984" cy="394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fr-BE" sz="11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 – </a:t>
            </a:r>
            <a:r>
              <a:rPr lang="fr-BE" sz="11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r>
              <a:rPr lang="fr-BE" sz="11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ode actifs</a:t>
            </a:r>
          </a:p>
          <a:p>
            <a:r>
              <a:rPr lang="fr-BE" sz="800" i="1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niveau de fréquentation par les piétons et les cyclistes</a:t>
            </a:r>
            <a:endParaRPr lang="en-US" sz="800" dirty="0"/>
          </a:p>
        </p:txBody>
      </p:sp>
      <p:sp>
        <p:nvSpPr>
          <p:cNvPr id="128" name="Shape 24">
            <a:extLst>
              <a:ext uri="{FF2B5EF4-FFF2-40B4-BE49-F238E27FC236}">
                <a16:creationId xmlns:a16="http://schemas.microsoft.com/office/drawing/2014/main" id="{855853C9-DD62-982C-ECA9-BEFC15BE44EE}"/>
              </a:ext>
            </a:extLst>
          </p:cNvPr>
          <p:cNvSpPr/>
          <p:nvPr/>
        </p:nvSpPr>
        <p:spPr>
          <a:xfrm>
            <a:off x="3767328" y="3256335"/>
            <a:ext cx="3296827" cy="1"/>
          </a:xfrm>
          <a:prstGeom prst="line">
            <a:avLst/>
          </a:prstGeom>
          <a:noFill/>
          <a:ln w="50800">
            <a:solidFill>
              <a:srgbClr val="8E98A3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32" name="Text 26">
            <a:extLst>
              <a:ext uri="{FF2B5EF4-FFF2-40B4-BE49-F238E27FC236}">
                <a16:creationId xmlns:a16="http://schemas.microsoft.com/office/drawing/2014/main" id="{76B52D67-F2DA-D61D-9C37-303C84C663D1}"/>
              </a:ext>
            </a:extLst>
          </p:cNvPr>
          <p:cNvSpPr/>
          <p:nvPr/>
        </p:nvSpPr>
        <p:spPr>
          <a:xfrm>
            <a:off x="3433325" y="2974858"/>
            <a:ext cx="677501" cy="1408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Faible</a:t>
            </a:r>
          </a:p>
        </p:txBody>
      </p:sp>
      <p:sp>
        <p:nvSpPr>
          <p:cNvPr id="136" name="Text 28">
            <a:extLst>
              <a:ext uri="{FF2B5EF4-FFF2-40B4-BE49-F238E27FC236}">
                <a16:creationId xmlns:a16="http://schemas.microsoft.com/office/drawing/2014/main" id="{DCDE1962-30F2-7B73-CDCD-EC8A7304D9C0}"/>
              </a:ext>
            </a:extLst>
          </p:cNvPr>
          <p:cNvSpPr/>
          <p:nvPr/>
        </p:nvSpPr>
        <p:spPr>
          <a:xfrm>
            <a:off x="5009532" y="2927151"/>
            <a:ext cx="839905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Moyenne</a:t>
            </a:r>
          </a:p>
        </p:txBody>
      </p:sp>
      <p:sp>
        <p:nvSpPr>
          <p:cNvPr id="140" name="Text 30">
            <a:extLst>
              <a:ext uri="{FF2B5EF4-FFF2-40B4-BE49-F238E27FC236}">
                <a16:creationId xmlns:a16="http://schemas.microsoft.com/office/drawing/2014/main" id="{312004CE-03EA-B751-A093-884C4DA42387}"/>
              </a:ext>
            </a:extLst>
          </p:cNvPr>
          <p:cNvSpPr/>
          <p:nvPr/>
        </p:nvSpPr>
        <p:spPr>
          <a:xfrm>
            <a:off x="6612926" y="2943053"/>
            <a:ext cx="8915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260"/>
              </a:lnSpc>
            </a:pPr>
            <a:r>
              <a:rPr lang="fr-BE" sz="1050" dirty="0">
                <a:solidFill>
                  <a:srgbClr val="667085"/>
                </a:solidFill>
                <a:latin typeface="Aptos" pitchFamily="34" charset="0"/>
              </a:rPr>
              <a:t>Forte et régulière</a:t>
            </a:r>
          </a:p>
        </p:txBody>
      </p:sp>
      <p:sp>
        <p:nvSpPr>
          <p:cNvPr id="142" name="Shape 31">
            <a:extLst>
              <a:ext uri="{FF2B5EF4-FFF2-40B4-BE49-F238E27FC236}">
                <a16:creationId xmlns:a16="http://schemas.microsoft.com/office/drawing/2014/main" id="{8023E172-AEA1-E2E6-5E40-D0E914DB42F0}"/>
              </a:ext>
            </a:extLst>
          </p:cNvPr>
          <p:cNvSpPr/>
          <p:nvPr/>
        </p:nvSpPr>
        <p:spPr>
          <a:xfrm>
            <a:off x="6458714" y="3142035"/>
            <a:ext cx="228600" cy="228600"/>
          </a:xfrm>
          <a:prstGeom prst="ellipse">
            <a:avLst/>
          </a:prstGeom>
          <a:solidFill>
            <a:srgbClr val="6957B8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44" name="Text 25">
            <a:extLst>
              <a:ext uri="{FF2B5EF4-FFF2-40B4-BE49-F238E27FC236}">
                <a16:creationId xmlns:a16="http://schemas.microsoft.com/office/drawing/2014/main" id="{FA58E7E8-B73D-462D-76B6-CF7E5CED66D7}"/>
              </a:ext>
            </a:extLst>
          </p:cNvPr>
          <p:cNvSpPr/>
          <p:nvPr/>
        </p:nvSpPr>
        <p:spPr>
          <a:xfrm>
            <a:off x="3360421" y="3588758"/>
            <a:ext cx="764715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Niveau 1 à 3</a:t>
            </a:r>
          </a:p>
        </p:txBody>
      </p:sp>
      <p:sp>
        <p:nvSpPr>
          <p:cNvPr id="146" name="Text 20">
            <a:extLst>
              <a:ext uri="{FF2B5EF4-FFF2-40B4-BE49-F238E27FC236}">
                <a16:creationId xmlns:a16="http://schemas.microsoft.com/office/drawing/2014/main" id="{896DF46C-F868-A337-5688-5FA9E178CDE5}"/>
              </a:ext>
            </a:extLst>
          </p:cNvPr>
          <p:cNvSpPr/>
          <p:nvPr/>
        </p:nvSpPr>
        <p:spPr>
          <a:xfrm>
            <a:off x="1048706" y="2187746"/>
            <a:ext cx="1050439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BE" sz="12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• </a:t>
            </a:r>
            <a:r>
              <a:rPr lang="fr-BE" sz="12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Vie locale</a:t>
            </a:r>
            <a:endParaRPr lang="fr-BE" sz="1200" noProof="0" dirty="0"/>
          </a:p>
        </p:txBody>
      </p:sp>
      <p:sp>
        <p:nvSpPr>
          <p:cNvPr id="148" name="Text 20">
            <a:extLst>
              <a:ext uri="{FF2B5EF4-FFF2-40B4-BE49-F238E27FC236}">
                <a16:creationId xmlns:a16="http://schemas.microsoft.com/office/drawing/2014/main" id="{62CACFA8-F427-2989-9E8D-3662D286A280}"/>
              </a:ext>
            </a:extLst>
          </p:cNvPr>
          <p:cNvSpPr/>
          <p:nvPr/>
        </p:nvSpPr>
        <p:spPr>
          <a:xfrm>
            <a:off x="1048706" y="4924649"/>
            <a:ext cx="2788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fr-BE" sz="13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• Sécurité</a:t>
            </a:r>
          </a:p>
          <a:p>
            <a:r>
              <a:rPr lang="fr-FR" sz="900" i="1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Ė</a:t>
            </a:r>
            <a:r>
              <a:rPr lang="fr-FR" sz="9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valuation</a:t>
            </a:r>
            <a:r>
              <a:rPr lang="fr-BE" sz="9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du risque d’accident</a:t>
            </a:r>
            <a:endParaRPr lang="fr-BE" sz="900" dirty="0"/>
          </a:p>
        </p:txBody>
      </p:sp>
      <p:sp>
        <p:nvSpPr>
          <p:cNvPr id="152" name="Text 12">
            <a:extLst>
              <a:ext uri="{FF2B5EF4-FFF2-40B4-BE49-F238E27FC236}">
                <a16:creationId xmlns:a16="http://schemas.microsoft.com/office/drawing/2014/main" id="{67F98FD3-2045-B1C3-5B62-21D15B3C758B}"/>
              </a:ext>
            </a:extLst>
          </p:cNvPr>
          <p:cNvSpPr/>
          <p:nvPr/>
        </p:nvSpPr>
        <p:spPr>
          <a:xfrm>
            <a:off x="744550" y="4502801"/>
            <a:ext cx="2141422" cy="391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3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CRITÈRE</a:t>
            </a:r>
            <a:r>
              <a:rPr lang="fr-BE" sz="1300" b="1" u="sng" dirty="0"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r>
              <a:rPr lang="fr-BE" sz="13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 SECONDAIRES</a:t>
            </a:r>
            <a:endParaRPr lang="fr-BE" sz="1300" u="sng" noProof="0" dirty="0"/>
          </a:p>
        </p:txBody>
      </p:sp>
      <p:cxnSp>
        <p:nvCxnSpPr>
          <p:cNvPr id="158" name="Connecteur droit 157">
            <a:extLst>
              <a:ext uri="{FF2B5EF4-FFF2-40B4-BE49-F238E27FC236}">
                <a16:creationId xmlns:a16="http://schemas.microsoft.com/office/drawing/2014/main" id="{9E18CA7A-2CAD-FEED-AA72-FD67C64FEFB3}"/>
              </a:ext>
            </a:extLst>
          </p:cNvPr>
          <p:cNvCxnSpPr>
            <a:cxnSpLocks/>
          </p:cNvCxnSpPr>
          <p:nvPr/>
        </p:nvCxnSpPr>
        <p:spPr>
          <a:xfrm>
            <a:off x="3760923" y="258421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59" name="Connecteur droit 158">
            <a:extLst>
              <a:ext uri="{FF2B5EF4-FFF2-40B4-BE49-F238E27FC236}">
                <a16:creationId xmlns:a16="http://schemas.microsoft.com/office/drawing/2014/main" id="{31484EDD-9B9F-DC95-D8BC-CC18D98D7326}"/>
              </a:ext>
            </a:extLst>
          </p:cNvPr>
          <p:cNvCxnSpPr>
            <a:cxnSpLocks/>
          </p:cNvCxnSpPr>
          <p:nvPr/>
        </p:nvCxnSpPr>
        <p:spPr>
          <a:xfrm>
            <a:off x="5412542" y="258421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0" name="Connecteur droit 159">
            <a:extLst>
              <a:ext uri="{FF2B5EF4-FFF2-40B4-BE49-F238E27FC236}">
                <a16:creationId xmlns:a16="http://schemas.microsoft.com/office/drawing/2014/main" id="{6417217E-18C8-30EF-71BE-A8794D550A67}"/>
              </a:ext>
            </a:extLst>
          </p:cNvPr>
          <p:cNvCxnSpPr>
            <a:cxnSpLocks/>
          </p:cNvCxnSpPr>
          <p:nvPr/>
        </p:nvCxnSpPr>
        <p:spPr>
          <a:xfrm>
            <a:off x="7064161" y="258421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2" name="Connecteur droit 161">
            <a:extLst>
              <a:ext uri="{FF2B5EF4-FFF2-40B4-BE49-F238E27FC236}">
                <a16:creationId xmlns:a16="http://schemas.microsoft.com/office/drawing/2014/main" id="{16CEFC4E-4366-ABD7-5820-EC4D7DDFCA08}"/>
              </a:ext>
            </a:extLst>
          </p:cNvPr>
          <p:cNvCxnSpPr>
            <a:cxnSpLocks/>
          </p:cNvCxnSpPr>
          <p:nvPr/>
        </p:nvCxnSpPr>
        <p:spPr>
          <a:xfrm>
            <a:off x="3763917" y="3176193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3" name="Connecteur droit 162">
            <a:extLst>
              <a:ext uri="{FF2B5EF4-FFF2-40B4-BE49-F238E27FC236}">
                <a16:creationId xmlns:a16="http://schemas.microsoft.com/office/drawing/2014/main" id="{4E8313AA-C44D-6193-0D72-CF3D86C1C25C}"/>
              </a:ext>
            </a:extLst>
          </p:cNvPr>
          <p:cNvCxnSpPr>
            <a:cxnSpLocks/>
          </p:cNvCxnSpPr>
          <p:nvPr/>
        </p:nvCxnSpPr>
        <p:spPr>
          <a:xfrm>
            <a:off x="5415536" y="3176193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4" name="Connecteur droit 163">
            <a:extLst>
              <a:ext uri="{FF2B5EF4-FFF2-40B4-BE49-F238E27FC236}">
                <a16:creationId xmlns:a16="http://schemas.microsoft.com/office/drawing/2014/main" id="{32DE079C-4757-245B-3EE1-E8E58EA25B5D}"/>
              </a:ext>
            </a:extLst>
          </p:cNvPr>
          <p:cNvCxnSpPr>
            <a:cxnSpLocks/>
          </p:cNvCxnSpPr>
          <p:nvPr/>
        </p:nvCxnSpPr>
        <p:spPr>
          <a:xfrm>
            <a:off x="7067155" y="3176193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5" name="Connecteur droit 164">
            <a:extLst>
              <a:ext uri="{FF2B5EF4-FFF2-40B4-BE49-F238E27FC236}">
                <a16:creationId xmlns:a16="http://schemas.microsoft.com/office/drawing/2014/main" id="{3BB22901-11A0-BB6B-9365-C9EE522EFEC2}"/>
              </a:ext>
            </a:extLst>
          </p:cNvPr>
          <p:cNvCxnSpPr>
            <a:cxnSpLocks/>
          </p:cNvCxnSpPr>
          <p:nvPr/>
        </p:nvCxnSpPr>
        <p:spPr>
          <a:xfrm>
            <a:off x="3760933" y="379923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6" name="Connecteur droit 165">
            <a:extLst>
              <a:ext uri="{FF2B5EF4-FFF2-40B4-BE49-F238E27FC236}">
                <a16:creationId xmlns:a16="http://schemas.microsoft.com/office/drawing/2014/main" id="{03193917-7E9D-E26B-EFC2-662B1C5D6CD1}"/>
              </a:ext>
            </a:extLst>
          </p:cNvPr>
          <p:cNvCxnSpPr>
            <a:cxnSpLocks/>
          </p:cNvCxnSpPr>
          <p:nvPr/>
        </p:nvCxnSpPr>
        <p:spPr>
          <a:xfrm>
            <a:off x="5391126" y="379923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7" name="Connecteur droit 166">
            <a:extLst>
              <a:ext uri="{FF2B5EF4-FFF2-40B4-BE49-F238E27FC236}">
                <a16:creationId xmlns:a16="http://schemas.microsoft.com/office/drawing/2014/main" id="{69406B12-C7A7-DB80-91F6-E56D11266AD8}"/>
              </a:ext>
            </a:extLst>
          </p:cNvPr>
          <p:cNvCxnSpPr>
            <a:cxnSpLocks/>
          </p:cNvCxnSpPr>
          <p:nvPr/>
        </p:nvCxnSpPr>
        <p:spPr>
          <a:xfrm>
            <a:off x="7064171" y="379923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8" name="Connecteur droit 167">
            <a:extLst>
              <a:ext uri="{FF2B5EF4-FFF2-40B4-BE49-F238E27FC236}">
                <a16:creationId xmlns:a16="http://schemas.microsoft.com/office/drawing/2014/main" id="{2236E22C-68A9-00C2-FA6E-5FACE6BBF34E}"/>
              </a:ext>
            </a:extLst>
          </p:cNvPr>
          <p:cNvCxnSpPr>
            <a:cxnSpLocks/>
          </p:cNvCxnSpPr>
          <p:nvPr/>
        </p:nvCxnSpPr>
        <p:spPr>
          <a:xfrm>
            <a:off x="3763925" y="500052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69" name="Connecteur droit 168">
            <a:extLst>
              <a:ext uri="{FF2B5EF4-FFF2-40B4-BE49-F238E27FC236}">
                <a16:creationId xmlns:a16="http://schemas.microsoft.com/office/drawing/2014/main" id="{CE099818-4AC7-C891-F445-D191D449309A}"/>
              </a:ext>
            </a:extLst>
          </p:cNvPr>
          <p:cNvCxnSpPr>
            <a:cxnSpLocks/>
          </p:cNvCxnSpPr>
          <p:nvPr/>
        </p:nvCxnSpPr>
        <p:spPr>
          <a:xfrm>
            <a:off x="5394118" y="500052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0" name="Connecteur droit 169">
            <a:extLst>
              <a:ext uri="{FF2B5EF4-FFF2-40B4-BE49-F238E27FC236}">
                <a16:creationId xmlns:a16="http://schemas.microsoft.com/office/drawing/2014/main" id="{4C87A47E-8956-C2C3-B828-B10D7D9F456D}"/>
              </a:ext>
            </a:extLst>
          </p:cNvPr>
          <p:cNvCxnSpPr>
            <a:cxnSpLocks/>
          </p:cNvCxnSpPr>
          <p:nvPr/>
        </p:nvCxnSpPr>
        <p:spPr>
          <a:xfrm>
            <a:off x="7067163" y="500052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1" name="Connecteur droit 170">
            <a:extLst>
              <a:ext uri="{FF2B5EF4-FFF2-40B4-BE49-F238E27FC236}">
                <a16:creationId xmlns:a16="http://schemas.microsoft.com/office/drawing/2014/main" id="{CA9026F2-D826-71DF-FA52-03E7D77B1DEC}"/>
              </a:ext>
            </a:extLst>
          </p:cNvPr>
          <p:cNvCxnSpPr>
            <a:cxnSpLocks/>
          </p:cNvCxnSpPr>
          <p:nvPr/>
        </p:nvCxnSpPr>
        <p:spPr>
          <a:xfrm>
            <a:off x="3760937" y="562640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2" name="Connecteur droit 171">
            <a:extLst>
              <a:ext uri="{FF2B5EF4-FFF2-40B4-BE49-F238E27FC236}">
                <a16:creationId xmlns:a16="http://schemas.microsoft.com/office/drawing/2014/main" id="{55DA99A4-9C21-174C-40C7-26F701280AF8}"/>
              </a:ext>
            </a:extLst>
          </p:cNvPr>
          <p:cNvCxnSpPr>
            <a:cxnSpLocks/>
          </p:cNvCxnSpPr>
          <p:nvPr/>
        </p:nvCxnSpPr>
        <p:spPr>
          <a:xfrm>
            <a:off x="5391130" y="562640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3" name="Connecteur droit 172">
            <a:extLst>
              <a:ext uri="{FF2B5EF4-FFF2-40B4-BE49-F238E27FC236}">
                <a16:creationId xmlns:a16="http://schemas.microsoft.com/office/drawing/2014/main" id="{514DB0D0-3F40-8FF0-31E3-EE134E8AEE1D}"/>
              </a:ext>
            </a:extLst>
          </p:cNvPr>
          <p:cNvCxnSpPr>
            <a:cxnSpLocks/>
          </p:cNvCxnSpPr>
          <p:nvPr/>
        </p:nvCxnSpPr>
        <p:spPr>
          <a:xfrm>
            <a:off x="7064175" y="562640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sp>
        <p:nvSpPr>
          <p:cNvPr id="175" name="Shape 24">
            <a:extLst>
              <a:ext uri="{FF2B5EF4-FFF2-40B4-BE49-F238E27FC236}">
                <a16:creationId xmlns:a16="http://schemas.microsoft.com/office/drawing/2014/main" id="{8E854629-94BC-6BFC-0142-6E0D6AB7AFC2}"/>
              </a:ext>
            </a:extLst>
          </p:cNvPr>
          <p:cNvSpPr/>
          <p:nvPr/>
        </p:nvSpPr>
        <p:spPr>
          <a:xfrm>
            <a:off x="3770318" y="3879380"/>
            <a:ext cx="3296827" cy="1"/>
          </a:xfrm>
          <a:prstGeom prst="line">
            <a:avLst/>
          </a:prstGeom>
          <a:noFill/>
          <a:ln w="50800">
            <a:solidFill>
              <a:srgbClr val="8E98A3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77" name="Shape 24">
            <a:extLst>
              <a:ext uri="{FF2B5EF4-FFF2-40B4-BE49-F238E27FC236}">
                <a16:creationId xmlns:a16="http://schemas.microsoft.com/office/drawing/2014/main" id="{8CAFAD94-AC54-C2EE-9C7F-29A8034C6996}"/>
              </a:ext>
            </a:extLst>
          </p:cNvPr>
          <p:cNvSpPr/>
          <p:nvPr/>
        </p:nvSpPr>
        <p:spPr>
          <a:xfrm>
            <a:off x="3773312" y="5080667"/>
            <a:ext cx="3296827" cy="1"/>
          </a:xfrm>
          <a:prstGeom prst="line">
            <a:avLst/>
          </a:prstGeom>
          <a:noFill/>
          <a:ln w="25400">
            <a:solidFill>
              <a:srgbClr val="BAC0C6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79" name="Shape 24">
            <a:extLst>
              <a:ext uri="{FF2B5EF4-FFF2-40B4-BE49-F238E27FC236}">
                <a16:creationId xmlns:a16="http://schemas.microsoft.com/office/drawing/2014/main" id="{1BEFF16B-F14B-94E9-D0ED-41AD6ED03CDD}"/>
              </a:ext>
            </a:extLst>
          </p:cNvPr>
          <p:cNvSpPr/>
          <p:nvPr/>
        </p:nvSpPr>
        <p:spPr>
          <a:xfrm>
            <a:off x="3776308" y="5706547"/>
            <a:ext cx="3296827" cy="1"/>
          </a:xfrm>
          <a:prstGeom prst="line">
            <a:avLst/>
          </a:prstGeom>
          <a:noFill/>
          <a:ln w="25400">
            <a:solidFill>
              <a:srgbClr val="BAC0C6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30" name="Shape 28"/>
          <p:cNvSpPr/>
          <p:nvPr/>
        </p:nvSpPr>
        <p:spPr>
          <a:xfrm>
            <a:off x="4696036" y="3769652"/>
            <a:ext cx="219456" cy="219456"/>
          </a:xfrm>
          <a:prstGeom prst="ellipse">
            <a:avLst/>
          </a:prstGeom>
          <a:solidFill>
            <a:srgbClr val="008F95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40" name="Shape 38"/>
          <p:cNvSpPr/>
          <p:nvPr/>
        </p:nvSpPr>
        <p:spPr>
          <a:xfrm>
            <a:off x="5880783" y="4970939"/>
            <a:ext cx="219456" cy="219456"/>
          </a:xfrm>
          <a:prstGeom prst="ellipse">
            <a:avLst/>
          </a:prstGeom>
          <a:solidFill>
            <a:srgbClr val="B77900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50" name="Shape 48"/>
          <p:cNvSpPr/>
          <p:nvPr/>
        </p:nvSpPr>
        <p:spPr>
          <a:xfrm>
            <a:off x="5588109" y="5596819"/>
            <a:ext cx="219456" cy="219456"/>
          </a:xfrm>
          <a:prstGeom prst="ellipse">
            <a:avLst/>
          </a:prstGeom>
          <a:solidFill>
            <a:srgbClr val="667085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D873BB-B139-AE14-D3D4-27CD29158508}"/>
              </a:ext>
            </a:extLst>
          </p:cNvPr>
          <p:cNvSpPr/>
          <p:nvPr/>
        </p:nvSpPr>
        <p:spPr>
          <a:xfrm>
            <a:off x="3484954" y="4496407"/>
            <a:ext cx="3969165" cy="240991"/>
          </a:xfrm>
          <a:prstGeom prst="rect">
            <a:avLst/>
          </a:prstGeom>
          <a:solidFill>
            <a:srgbClr val="FFF2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8" name="Text 51">
            <a:extLst>
              <a:ext uri="{FF2B5EF4-FFF2-40B4-BE49-F238E27FC236}">
                <a16:creationId xmlns:a16="http://schemas.microsoft.com/office/drawing/2014/main" id="{504413CD-7AA0-DBB4-9600-2EE332203083}"/>
              </a:ext>
            </a:extLst>
          </p:cNvPr>
          <p:cNvSpPr/>
          <p:nvPr/>
        </p:nvSpPr>
        <p:spPr>
          <a:xfrm>
            <a:off x="3300966" y="5840670"/>
            <a:ext cx="962166" cy="349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0020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 km/h</a:t>
            </a:r>
            <a:endParaRPr lang="fr-BE" sz="1200" noProof="0" dirty="0">
              <a:solidFill>
                <a:srgbClr val="002060"/>
              </a:solidFill>
            </a:endParaRPr>
          </a:p>
        </p:txBody>
      </p:sp>
      <p:sp>
        <p:nvSpPr>
          <p:cNvPr id="46" name="Text 55">
            <a:extLst>
              <a:ext uri="{FF2B5EF4-FFF2-40B4-BE49-F238E27FC236}">
                <a16:creationId xmlns:a16="http://schemas.microsoft.com/office/drawing/2014/main" id="{99544CFE-D3C2-AF92-3B8D-942A4CFB962E}"/>
              </a:ext>
            </a:extLst>
          </p:cNvPr>
          <p:cNvSpPr/>
          <p:nvPr/>
        </p:nvSpPr>
        <p:spPr>
          <a:xfrm>
            <a:off x="6417787" y="5846827"/>
            <a:ext cx="1192698" cy="3398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0020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km/h</a:t>
            </a:r>
            <a:endParaRPr lang="fr-BE" sz="1200" noProof="0" dirty="0">
              <a:solidFill>
                <a:srgbClr val="002060"/>
              </a:solidFill>
            </a:endParaRPr>
          </a:p>
        </p:txBody>
      </p:sp>
      <p:sp>
        <p:nvSpPr>
          <p:cNvPr id="51" name="Text 51">
            <a:extLst>
              <a:ext uri="{FF2B5EF4-FFF2-40B4-BE49-F238E27FC236}">
                <a16:creationId xmlns:a16="http://schemas.microsoft.com/office/drawing/2014/main" id="{22D7B4A7-2A22-4CE9-1796-1E22302FF954}"/>
              </a:ext>
            </a:extLst>
          </p:cNvPr>
          <p:cNvSpPr/>
          <p:nvPr/>
        </p:nvSpPr>
        <p:spPr>
          <a:xfrm>
            <a:off x="4874486" y="5844657"/>
            <a:ext cx="962166" cy="349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0020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 km/h</a:t>
            </a:r>
            <a:endParaRPr lang="fr-BE" sz="1200" noProof="0" dirty="0">
              <a:solidFill>
                <a:srgbClr val="002060"/>
              </a:solidFill>
            </a:endParaRPr>
          </a:p>
        </p:txBody>
      </p:sp>
      <p:sp>
        <p:nvSpPr>
          <p:cNvPr id="62" name="Text 12">
            <a:extLst>
              <a:ext uri="{FF2B5EF4-FFF2-40B4-BE49-F238E27FC236}">
                <a16:creationId xmlns:a16="http://schemas.microsoft.com/office/drawing/2014/main" id="{7653B6E0-FB7D-7FDE-7F6D-A489A6E8EBA1}"/>
              </a:ext>
            </a:extLst>
          </p:cNvPr>
          <p:cNvSpPr/>
          <p:nvPr/>
        </p:nvSpPr>
        <p:spPr>
          <a:xfrm>
            <a:off x="7903199" y="1719087"/>
            <a:ext cx="3867335" cy="4598586"/>
          </a:xfrm>
          <a:prstGeom prst="roundRect">
            <a:avLst>
              <a:gd name="adj" fmla="val 8654"/>
            </a:avLst>
          </a:prstGeom>
          <a:noFill/>
          <a:ln>
            <a:solidFill>
              <a:srgbClr val="0070C0"/>
            </a:solidFill>
          </a:ln>
        </p:spPr>
        <p:txBody>
          <a:bodyPr wrap="square" lIns="0" tIns="0" rIns="0" bIns="0" rtlCol="0" anchor="t">
            <a:normAutofit lnSpcReduction="10000"/>
          </a:bodyPr>
          <a:lstStyle/>
          <a:p>
            <a:pPr algn="l">
              <a:lnSpc>
                <a:spcPct val="120000"/>
              </a:lnSpc>
            </a:pPr>
            <a:r>
              <a:rPr lang="fr-BE" sz="1400" u="sng" dirty="0">
                <a:solidFill>
                  <a:srgbClr val="173F5F"/>
                </a:solidFill>
                <a:latin typeface="Aptos" pitchFamily="34" charset="0"/>
              </a:rPr>
              <a:t>Activités locales</a:t>
            </a: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. Les infrastructures susceptibles de favoriser des activités locales le long d’une voirie sont (liste non exhaustive) :</a:t>
            </a:r>
          </a:p>
          <a:p>
            <a:pPr algn="l">
              <a:lnSpc>
                <a:spcPct val="120000"/>
              </a:lnSpc>
            </a:pPr>
            <a:endParaRPr lang="fr-BE" sz="400" dirty="0">
              <a:solidFill>
                <a:srgbClr val="173F5F"/>
              </a:solidFill>
              <a:latin typeface="Aptos" pitchFamily="34" charset="0"/>
            </a:endParaRP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Trottoirs conformes, de largeur supérieure à 1.5 m et dépourvus d’obstacle (permanent comme temporaire).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Présence régulière de passage piéton.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Présence régulière de mobilier urbain.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Présence régulière d’aménagements paysagers entretenus.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Commerces de proximité (épicerie, boulangerie, snack, pharmacie, librairie, etc.).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Infrastructure de service (hôpital, poste, gare, etc.).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Infrastructure sportive ou de loisir (centre sportif, parc, cinéma, site touristique, etc.).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Autre : ………………………………………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1FBC2B-D12F-CDCD-1996-77A21B04E2BB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102" name="Shape 11">
            <a:extLst>
              <a:ext uri="{FF2B5EF4-FFF2-40B4-BE49-F238E27FC236}">
                <a16:creationId xmlns:a16="http://schemas.microsoft.com/office/drawing/2014/main" id="{1A6CB8C8-1150-BCE2-089C-108FA484E46D}"/>
              </a:ext>
            </a:extLst>
          </p:cNvPr>
          <p:cNvSpPr/>
          <p:nvPr/>
        </p:nvSpPr>
        <p:spPr>
          <a:xfrm>
            <a:off x="640079" y="1736046"/>
            <a:ext cx="7091591" cy="2679603"/>
          </a:xfrm>
          <a:prstGeom prst="roundRect">
            <a:avLst>
              <a:gd name="adj" fmla="val 11604"/>
            </a:avLst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50000"/>
              </a:schemeClr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50" name="Shape 11">
            <a:extLst>
              <a:ext uri="{FF2B5EF4-FFF2-40B4-BE49-F238E27FC236}">
                <a16:creationId xmlns:a16="http://schemas.microsoft.com/office/drawing/2014/main" id="{630BB5C2-BFE6-7218-58DA-9C419EF760F8}"/>
              </a:ext>
            </a:extLst>
          </p:cNvPr>
          <p:cNvSpPr/>
          <p:nvPr/>
        </p:nvSpPr>
        <p:spPr>
          <a:xfrm>
            <a:off x="655208" y="4499774"/>
            <a:ext cx="7091592" cy="2160820"/>
          </a:xfrm>
          <a:prstGeom prst="roundRect">
            <a:avLst>
              <a:gd name="adj" fmla="val 14706"/>
            </a:avLst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accent2">
                <a:lumMod val="50000"/>
              </a:schemeClr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04DD9637-AA4A-D515-4D53-CB4677A3A4E7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73F5F"/>
          </a:solidFill>
          <a:ln w="1270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AB54C86-4EC2-B32E-2211-D3EC62195761}"/>
              </a:ext>
            </a:extLst>
          </p:cNvPr>
          <p:cNvSpPr/>
          <p:nvPr/>
        </p:nvSpPr>
        <p:spPr>
          <a:xfrm>
            <a:off x="457200" y="210312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BE" sz="840" b="1" kern="0" spc="110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LOGIGRAMME 2/3</a:t>
            </a:r>
            <a:endParaRPr lang="fr-BE" sz="840" noProof="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7065B5F-B118-9320-77CA-6C845961848A}"/>
              </a:ext>
            </a:extLst>
          </p:cNvPr>
          <p:cNvSpPr/>
          <p:nvPr/>
        </p:nvSpPr>
        <p:spPr>
          <a:xfrm>
            <a:off x="502920" y="379689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fr-BE" sz="2400" b="1" dirty="0">
                <a:solidFill>
                  <a:srgbClr val="173F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Contexte</a:t>
            </a:r>
            <a:r>
              <a:rPr lang="fr-BE" sz="2400" b="1" noProof="0" dirty="0">
                <a:solidFill>
                  <a:srgbClr val="173F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périurbain</a:t>
            </a:r>
            <a:endParaRPr lang="fr-BE" sz="2400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DB78C8A-EBD3-3E20-02DB-C387DAB079D0}"/>
              </a:ext>
            </a:extLst>
          </p:cNvPr>
          <p:cNvSpPr/>
          <p:nvPr/>
        </p:nvSpPr>
        <p:spPr>
          <a:xfrm>
            <a:off x="521208" y="782025"/>
            <a:ext cx="949882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fr-BE" sz="11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r>
              <a:rPr lang="fr-BE" sz="1100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 km/h par défaut, réduction possible à 50 km/h </a:t>
            </a:r>
            <a:r>
              <a:rPr lang="fr-BE" sz="11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une majorité des critères ont le curseur à droite du tableau</a:t>
            </a:r>
            <a:endParaRPr lang="fr-BE" sz="1100" noProof="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4F3113F-DF76-5AD7-7620-EF7080139603}"/>
              </a:ext>
            </a:extLst>
          </p:cNvPr>
          <p:cNvSpPr/>
          <p:nvPr/>
        </p:nvSpPr>
        <p:spPr>
          <a:xfrm>
            <a:off x="655208" y="1162194"/>
            <a:ext cx="2880360" cy="466344"/>
          </a:xfrm>
          <a:prstGeom prst="roundRect">
            <a:avLst>
              <a:gd name="adj" fmla="val 11765"/>
            </a:avLst>
          </a:prstGeom>
          <a:solidFill>
            <a:schemeClr val="accent2">
              <a:lumMod val="20000"/>
              <a:lumOff val="80000"/>
            </a:schemeClr>
          </a:solidFill>
          <a:ln w="15240">
            <a:solidFill>
              <a:schemeClr val="accent2">
                <a:lumMod val="50000"/>
              </a:schemeClr>
            </a:solidFill>
            <a:prstDash val="solid"/>
          </a:ln>
          <a:effectLst>
            <a:outerShdw blurRad="12700" dist="4445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DB9E544-BBE8-16D6-91F7-8C503EC4F035}"/>
              </a:ext>
            </a:extLst>
          </p:cNvPr>
          <p:cNvSpPr/>
          <p:nvPr/>
        </p:nvSpPr>
        <p:spPr>
          <a:xfrm>
            <a:off x="700928" y="1185054"/>
            <a:ext cx="2788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220" b="1" dirty="0">
                <a:solidFill>
                  <a:schemeClr val="accent2">
                    <a:lumMod val="75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ZONE PÉRIURBAINE • 20 ≤ </a:t>
            </a:r>
            <a:r>
              <a:rPr lang="en-US" sz="1220" b="1" dirty="0" err="1">
                <a:solidFill>
                  <a:schemeClr val="accent2">
                    <a:lumMod val="75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NbB</a:t>
            </a:r>
            <a:r>
              <a:rPr lang="en-US" sz="1220" b="1" dirty="0">
                <a:solidFill>
                  <a:schemeClr val="accent2">
                    <a:lumMod val="75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/km &lt; 50</a:t>
            </a:r>
            <a:endParaRPr lang="en-US" sz="122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8AEF93B1-9E79-02B3-E449-4F464B6F085C}"/>
              </a:ext>
            </a:extLst>
          </p:cNvPr>
          <p:cNvSpPr/>
          <p:nvPr/>
        </p:nvSpPr>
        <p:spPr>
          <a:xfrm>
            <a:off x="3727592" y="1162194"/>
            <a:ext cx="2221992" cy="466344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5240">
            <a:solidFill>
              <a:srgbClr val="CBD5D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FE2DC05-9989-58E9-AB72-2725C8384690}"/>
              </a:ext>
            </a:extLst>
          </p:cNvPr>
          <p:cNvSpPr/>
          <p:nvPr/>
        </p:nvSpPr>
        <p:spPr>
          <a:xfrm>
            <a:off x="3773312" y="1185054"/>
            <a:ext cx="21305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400" b="1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Choix entre 70 </a:t>
            </a:r>
            <a:r>
              <a:rPr lang="fr-BE" sz="14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et</a:t>
            </a:r>
            <a:r>
              <a:rPr lang="fr-BE" sz="1400" b="1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 50 km/h</a:t>
            </a:r>
            <a:endParaRPr lang="fr-BE" sz="1400" noProof="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E5096E66-9439-BCE6-90E8-4DB7A78292BC}"/>
              </a:ext>
            </a:extLst>
          </p:cNvPr>
          <p:cNvSpPr/>
          <p:nvPr/>
        </p:nvSpPr>
        <p:spPr>
          <a:xfrm>
            <a:off x="1051164" y="3748977"/>
            <a:ext cx="2788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fr-BE" sz="13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• Fonction de la voirie</a:t>
            </a:r>
          </a:p>
          <a:p>
            <a:r>
              <a:rPr lang="fr-BE" sz="9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niveau de hiérarchisation du réseau</a:t>
            </a:r>
            <a:endParaRPr lang="fr-BE" sz="9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F5AD7B9-6B9C-A169-6588-516C6039A4B1}"/>
              </a:ext>
            </a:extLst>
          </p:cNvPr>
          <p:cNvSpPr/>
          <p:nvPr/>
        </p:nvSpPr>
        <p:spPr>
          <a:xfrm>
            <a:off x="4996749" y="3564904"/>
            <a:ext cx="839903" cy="18180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Niveau 4 à 5</a:t>
            </a: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790036F9-FE2B-7806-F624-F6E26651B791}"/>
              </a:ext>
            </a:extLst>
          </p:cNvPr>
          <p:cNvSpPr/>
          <p:nvPr/>
        </p:nvSpPr>
        <p:spPr>
          <a:xfrm>
            <a:off x="6310374" y="3588877"/>
            <a:ext cx="1508757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Niveau 6</a:t>
            </a:r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1B24003D-DCF5-D5FC-AB54-91083311CE13}"/>
              </a:ext>
            </a:extLst>
          </p:cNvPr>
          <p:cNvSpPr/>
          <p:nvPr/>
        </p:nvSpPr>
        <p:spPr>
          <a:xfrm>
            <a:off x="3315250" y="4797995"/>
            <a:ext cx="851236" cy="1522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Faible</a:t>
            </a: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2E14E8FE-5B6C-5884-0CB4-5FB18729C85B}"/>
              </a:ext>
            </a:extLst>
          </p:cNvPr>
          <p:cNvSpPr/>
          <p:nvPr/>
        </p:nvSpPr>
        <p:spPr>
          <a:xfrm>
            <a:off x="4922653" y="4782094"/>
            <a:ext cx="987553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Moyenne</a:t>
            </a:r>
            <a:endParaRPr lang="fr-BE" sz="105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F9A9DA1B-7188-24C4-D5F9-591D2553EE37}"/>
              </a:ext>
            </a:extLst>
          </p:cNvPr>
          <p:cNvSpPr/>
          <p:nvPr/>
        </p:nvSpPr>
        <p:spPr>
          <a:xfrm>
            <a:off x="6612926" y="4790164"/>
            <a:ext cx="851233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Forte</a:t>
            </a:r>
            <a:endParaRPr lang="fr-BE" sz="105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688CD2A2-37E8-DA5E-FCCD-5B065D40581E}"/>
              </a:ext>
            </a:extLst>
          </p:cNvPr>
          <p:cNvSpPr/>
          <p:nvPr/>
        </p:nvSpPr>
        <p:spPr>
          <a:xfrm>
            <a:off x="1051164" y="5377363"/>
            <a:ext cx="1703564" cy="391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40000" lnSpcReduction="20000"/>
          </a:bodyPr>
          <a:lstStyle/>
          <a:p>
            <a:r>
              <a:rPr lang="fr-BE" sz="3000" b="1" dirty="0">
                <a:latin typeface="Aptos" pitchFamily="34" charset="0"/>
              </a:rPr>
              <a:t>4 </a:t>
            </a:r>
            <a:r>
              <a:rPr lang="fr-BE" sz="30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fr-BE" sz="3000" b="1" dirty="0">
                <a:latin typeface="Aptos" pitchFamily="34" charset="0"/>
              </a:rPr>
              <a:t>Bruit</a:t>
            </a:r>
          </a:p>
          <a:p>
            <a:r>
              <a:rPr lang="fr-BE" sz="20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considérer seulement si difficilement </a:t>
            </a:r>
          </a:p>
          <a:p>
            <a:r>
              <a:rPr lang="fr-BE" sz="20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soluble à court terme</a:t>
            </a:r>
            <a:endParaRPr lang="fr-BE" sz="2000" dirty="0"/>
          </a:p>
        </p:txBody>
      </p:sp>
      <p:sp>
        <p:nvSpPr>
          <p:cNvPr id="45" name="Text 43">
            <a:extLst>
              <a:ext uri="{FF2B5EF4-FFF2-40B4-BE49-F238E27FC236}">
                <a16:creationId xmlns:a16="http://schemas.microsoft.com/office/drawing/2014/main" id="{729F81C0-B143-58ED-858E-0E6F5EBE25C4}"/>
              </a:ext>
            </a:extLst>
          </p:cNvPr>
          <p:cNvSpPr/>
          <p:nvPr/>
        </p:nvSpPr>
        <p:spPr>
          <a:xfrm>
            <a:off x="3076707" y="5407974"/>
            <a:ext cx="1352267" cy="132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den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et 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faibles, ou indisponibles</a:t>
            </a:r>
          </a:p>
        </p:txBody>
      </p:sp>
      <p:sp>
        <p:nvSpPr>
          <p:cNvPr id="47" name="Text 45">
            <a:extLst>
              <a:ext uri="{FF2B5EF4-FFF2-40B4-BE49-F238E27FC236}">
                <a16:creationId xmlns:a16="http://schemas.microsoft.com/office/drawing/2014/main" id="{D4A074A2-140C-792B-5472-58B982EF0640}"/>
              </a:ext>
            </a:extLst>
          </p:cNvPr>
          <p:cNvSpPr/>
          <p:nvPr/>
        </p:nvSpPr>
        <p:spPr>
          <a:xfrm>
            <a:off x="4835187" y="5407974"/>
            <a:ext cx="987553" cy="17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L</a:t>
            </a:r>
            <a:r>
              <a:rPr lang="fr-BE" sz="1050" baseline="-10000" dirty="0">
                <a:solidFill>
                  <a:srgbClr val="929BAC"/>
                </a:solidFill>
                <a:latin typeface="Aptos" pitchFamily="34" charset="0"/>
              </a:rPr>
              <a:t>den</a:t>
            </a:r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 ou L</a:t>
            </a:r>
            <a:r>
              <a:rPr lang="fr-BE" sz="1050" baseline="-10000" dirty="0">
                <a:solidFill>
                  <a:srgbClr val="929BAC"/>
                </a:solidFill>
                <a:latin typeface="Aptos" pitchFamily="34" charset="0"/>
              </a:rPr>
              <a:t>n</a:t>
            </a:r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 moyenne</a:t>
            </a:r>
            <a:endParaRPr lang="fr-BE" sz="100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49" name="Text 47">
            <a:extLst>
              <a:ext uri="{FF2B5EF4-FFF2-40B4-BE49-F238E27FC236}">
                <a16:creationId xmlns:a16="http://schemas.microsoft.com/office/drawing/2014/main" id="{0960A953-531D-5EE7-6913-D82329185671}"/>
              </a:ext>
            </a:extLst>
          </p:cNvPr>
          <p:cNvSpPr/>
          <p:nvPr/>
        </p:nvSpPr>
        <p:spPr>
          <a:xfrm>
            <a:off x="6222913" y="5416044"/>
            <a:ext cx="1508757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den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ou 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forte</a:t>
            </a:r>
            <a:endParaRPr lang="fr-BE" sz="90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53" name="Text 51">
            <a:extLst>
              <a:ext uri="{FF2B5EF4-FFF2-40B4-BE49-F238E27FC236}">
                <a16:creationId xmlns:a16="http://schemas.microsoft.com/office/drawing/2014/main" id="{7A6B134B-93D0-BB86-C4C5-D8489221CA61}"/>
              </a:ext>
            </a:extLst>
          </p:cNvPr>
          <p:cNvSpPr/>
          <p:nvPr/>
        </p:nvSpPr>
        <p:spPr>
          <a:xfrm>
            <a:off x="3300966" y="3980834"/>
            <a:ext cx="962166" cy="349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32170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70 km/h</a:t>
            </a:r>
            <a:endParaRPr lang="fr-BE" sz="1200" noProof="0" dirty="0">
              <a:solidFill>
                <a:srgbClr val="321704"/>
              </a:solidFill>
            </a:endParaRPr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AE50D673-59E6-3012-4666-F163FBAEB1B1}"/>
              </a:ext>
            </a:extLst>
          </p:cNvPr>
          <p:cNvSpPr/>
          <p:nvPr/>
        </p:nvSpPr>
        <p:spPr>
          <a:xfrm>
            <a:off x="4723462" y="4020438"/>
            <a:ext cx="1332015" cy="608013"/>
          </a:xfrm>
          <a:prstGeom prst="roundRect">
            <a:avLst>
              <a:gd name="adj" fmla="val 11321"/>
            </a:avLst>
          </a:prstGeom>
          <a:solidFill>
            <a:srgbClr val="FFF2C9"/>
          </a:solidFill>
          <a:ln w="15240">
            <a:solidFill>
              <a:schemeClr val="accent2">
                <a:lumMod val="50000"/>
              </a:schemeClr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B345E5A9-7B58-EC2B-832D-DFAF18F57403}"/>
              </a:ext>
            </a:extLst>
          </p:cNvPr>
          <p:cNvSpPr/>
          <p:nvPr/>
        </p:nvSpPr>
        <p:spPr>
          <a:xfrm>
            <a:off x="4803854" y="4043299"/>
            <a:ext cx="1171230" cy="33384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BE" sz="1100" b="1" noProof="0" dirty="0">
                <a:solidFill>
                  <a:srgbClr val="32170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Analyse</a:t>
            </a:r>
          </a:p>
          <a:p>
            <a:pPr marL="0" indent="0" algn="ctr">
              <a:buNone/>
            </a:pPr>
            <a:r>
              <a:rPr lang="fr-BE" sz="1100" b="1" dirty="0">
                <a:solidFill>
                  <a:srgbClr val="32170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complément</a:t>
            </a:r>
            <a:r>
              <a:rPr lang="fr-BE" sz="1100" b="1" noProof="0" dirty="0">
                <a:solidFill>
                  <a:srgbClr val="32170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aire</a:t>
            </a:r>
            <a:endParaRPr lang="fr-BE" sz="1250" noProof="0" dirty="0">
              <a:solidFill>
                <a:srgbClr val="321704"/>
              </a:solidFill>
            </a:endParaRPr>
          </a:p>
        </p:txBody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346F8437-B62C-AC4C-2357-8BB7E0076F38}"/>
              </a:ext>
            </a:extLst>
          </p:cNvPr>
          <p:cNvSpPr/>
          <p:nvPr/>
        </p:nvSpPr>
        <p:spPr>
          <a:xfrm>
            <a:off x="6417787" y="3986991"/>
            <a:ext cx="1192698" cy="3398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32170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 km/h</a:t>
            </a:r>
            <a:endParaRPr lang="fr-BE" sz="1200" noProof="0" dirty="0">
              <a:solidFill>
                <a:srgbClr val="321704"/>
              </a:solidFill>
            </a:endParaRPr>
          </a:p>
        </p:txBody>
      </p:sp>
      <p:sp>
        <p:nvSpPr>
          <p:cNvPr id="104" name="Text 12">
            <a:extLst>
              <a:ext uri="{FF2B5EF4-FFF2-40B4-BE49-F238E27FC236}">
                <a16:creationId xmlns:a16="http://schemas.microsoft.com/office/drawing/2014/main" id="{273C078E-BF9C-EE78-0D5E-9EAF23378030}"/>
              </a:ext>
            </a:extLst>
          </p:cNvPr>
          <p:cNvSpPr/>
          <p:nvPr/>
        </p:nvSpPr>
        <p:spPr>
          <a:xfrm>
            <a:off x="947796" y="1771429"/>
            <a:ext cx="1734930" cy="320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fr-BE" sz="14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CRITÈRE</a:t>
            </a:r>
            <a:r>
              <a:rPr lang="fr-BE" sz="1400" b="1" u="sng" dirty="0"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r>
              <a:rPr lang="fr-BE" sz="14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 PRINCIPAUX</a:t>
            </a:r>
            <a:endParaRPr lang="fr-BE" sz="1400" u="sng" noProof="0" dirty="0"/>
          </a:p>
        </p:txBody>
      </p:sp>
      <p:sp>
        <p:nvSpPr>
          <p:cNvPr id="106" name="Text 13">
            <a:extLst>
              <a:ext uri="{FF2B5EF4-FFF2-40B4-BE49-F238E27FC236}">
                <a16:creationId xmlns:a16="http://schemas.microsoft.com/office/drawing/2014/main" id="{748A83A0-CC71-407A-CBBB-5443A462DB64}"/>
              </a:ext>
            </a:extLst>
          </p:cNvPr>
          <p:cNvSpPr/>
          <p:nvPr/>
        </p:nvSpPr>
        <p:spPr>
          <a:xfrm>
            <a:off x="1380774" y="2458759"/>
            <a:ext cx="2176713" cy="3754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fr-BE" sz="11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– Activités locales</a:t>
            </a:r>
          </a:p>
          <a:p>
            <a:r>
              <a:rPr lang="fr-BE" sz="800" i="1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nombre </a:t>
            </a:r>
            <a:r>
              <a:rPr lang="fr-BE" sz="8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d’</a:t>
            </a:r>
            <a:r>
              <a:rPr lang="fr-BE" sz="800" i="1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infrastructures génératrices d’activités locales</a:t>
            </a:r>
            <a:endParaRPr lang="fr-BE" sz="1320" noProof="0" dirty="0"/>
          </a:p>
        </p:txBody>
      </p:sp>
      <p:sp>
        <p:nvSpPr>
          <p:cNvPr id="108" name="Shape 14">
            <a:extLst>
              <a:ext uri="{FF2B5EF4-FFF2-40B4-BE49-F238E27FC236}">
                <a16:creationId xmlns:a16="http://schemas.microsoft.com/office/drawing/2014/main" id="{80420943-91A8-73AE-B50E-3C4B9B768814}"/>
              </a:ext>
            </a:extLst>
          </p:cNvPr>
          <p:cNvSpPr/>
          <p:nvPr/>
        </p:nvSpPr>
        <p:spPr>
          <a:xfrm flipV="1">
            <a:off x="3767328" y="2657403"/>
            <a:ext cx="3296827" cy="0"/>
          </a:xfrm>
          <a:prstGeom prst="line">
            <a:avLst/>
          </a:prstGeom>
          <a:noFill/>
          <a:ln w="50800">
            <a:solidFill>
              <a:srgbClr val="8E98A3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12" name="Text 16">
            <a:extLst>
              <a:ext uri="{FF2B5EF4-FFF2-40B4-BE49-F238E27FC236}">
                <a16:creationId xmlns:a16="http://schemas.microsoft.com/office/drawing/2014/main" id="{55037548-A2D2-1615-2DD1-A4C17A76B5F4}"/>
              </a:ext>
            </a:extLst>
          </p:cNvPr>
          <p:cNvSpPr/>
          <p:nvPr/>
        </p:nvSpPr>
        <p:spPr>
          <a:xfrm>
            <a:off x="3425374" y="2278209"/>
            <a:ext cx="677500" cy="2463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Faible</a:t>
            </a:r>
          </a:p>
        </p:txBody>
      </p:sp>
      <p:sp>
        <p:nvSpPr>
          <p:cNvPr id="116" name="Text 18">
            <a:extLst>
              <a:ext uri="{FF2B5EF4-FFF2-40B4-BE49-F238E27FC236}">
                <a16:creationId xmlns:a16="http://schemas.microsoft.com/office/drawing/2014/main" id="{87CB93DD-7243-75B0-A3B4-BE8BE5657859}"/>
              </a:ext>
            </a:extLst>
          </p:cNvPr>
          <p:cNvSpPr/>
          <p:nvPr/>
        </p:nvSpPr>
        <p:spPr>
          <a:xfrm>
            <a:off x="4939012" y="2335176"/>
            <a:ext cx="9183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Moyenne</a:t>
            </a:r>
          </a:p>
        </p:txBody>
      </p:sp>
      <p:sp>
        <p:nvSpPr>
          <p:cNvPr id="120" name="Text 20">
            <a:extLst>
              <a:ext uri="{FF2B5EF4-FFF2-40B4-BE49-F238E27FC236}">
                <a16:creationId xmlns:a16="http://schemas.microsoft.com/office/drawing/2014/main" id="{6F4B3EAF-9835-9809-C2D9-966F1A7E5D9A}"/>
              </a:ext>
            </a:extLst>
          </p:cNvPr>
          <p:cNvSpPr/>
          <p:nvPr/>
        </p:nvSpPr>
        <p:spPr>
          <a:xfrm>
            <a:off x="6730069" y="2366980"/>
            <a:ext cx="669440" cy="1441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Importante</a:t>
            </a:r>
          </a:p>
        </p:txBody>
      </p:sp>
      <p:sp>
        <p:nvSpPr>
          <p:cNvPr id="122" name="Shape 21">
            <a:extLst>
              <a:ext uri="{FF2B5EF4-FFF2-40B4-BE49-F238E27FC236}">
                <a16:creationId xmlns:a16="http://schemas.microsoft.com/office/drawing/2014/main" id="{BC2601CD-8271-E569-C85E-6F0986D51668}"/>
              </a:ext>
            </a:extLst>
          </p:cNvPr>
          <p:cNvSpPr/>
          <p:nvPr/>
        </p:nvSpPr>
        <p:spPr>
          <a:xfrm>
            <a:off x="4363942" y="2550060"/>
            <a:ext cx="228600" cy="228600"/>
          </a:xfrm>
          <a:prstGeom prst="ellipse">
            <a:avLst/>
          </a:prstGeom>
          <a:solidFill>
            <a:srgbClr val="2878C8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24" name="Text 22">
            <a:extLst>
              <a:ext uri="{FF2B5EF4-FFF2-40B4-BE49-F238E27FC236}">
                <a16:creationId xmlns:a16="http://schemas.microsoft.com/office/drawing/2014/main" id="{B5B7776C-D0CB-3983-F384-8705EF8E3592}"/>
              </a:ext>
            </a:extLst>
          </p:cNvPr>
          <p:cNvSpPr/>
          <p:nvPr/>
        </p:nvSpPr>
        <p:spPr>
          <a:xfrm>
            <a:off x="947796" y="2481876"/>
            <a:ext cx="2788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fr-BE" sz="770" noProof="0" dirty="0"/>
          </a:p>
        </p:txBody>
      </p:sp>
      <p:sp>
        <p:nvSpPr>
          <p:cNvPr id="126" name="Text 23">
            <a:extLst>
              <a:ext uri="{FF2B5EF4-FFF2-40B4-BE49-F238E27FC236}">
                <a16:creationId xmlns:a16="http://schemas.microsoft.com/office/drawing/2014/main" id="{B2033613-FF90-BB6B-6791-D420CB50CFDC}"/>
              </a:ext>
            </a:extLst>
          </p:cNvPr>
          <p:cNvSpPr/>
          <p:nvPr/>
        </p:nvSpPr>
        <p:spPr>
          <a:xfrm>
            <a:off x="1380775" y="3048384"/>
            <a:ext cx="2152984" cy="394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fr-BE" sz="11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 – </a:t>
            </a:r>
            <a:r>
              <a:rPr lang="fr-BE" sz="11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r>
              <a:rPr lang="fr-BE" sz="11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ode actifs</a:t>
            </a:r>
          </a:p>
          <a:p>
            <a:r>
              <a:rPr lang="fr-BE" sz="800" i="1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niveau de fréquentation par les piétons et les cyclistes</a:t>
            </a:r>
            <a:endParaRPr lang="en-US" sz="800" dirty="0"/>
          </a:p>
        </p:txBody>
      </p:sp>
      <p:sp>
        <p:nvSpPr>
          <p:cNvPr id="128" name="Shape 24">
            <a:extLst>
              <a:ext uri="{FF2B5EF4-FFF2-40B4-BE49-F238E27FC236}">
                <a16:creationId xmlns:a16="http://schemas.microsoft.com/office/drawing/2014/main" id="{D81EA30D-BD4A-2535-E1B9-4CDEB0A98216}"/>
              </a:ext>
            </a:extLst>
          </p:cNvPr>
          <p:cNvSpPr/>
          <p:nvPr/>
        </p:nvSpPr>
        <p:spPr>
          <a:xfrm>
            <a:off x="3767328" y="3256335"/>
            <a:ext cx="3296827" cy="1"/>
          </a:xfrm>
          <a:prstGeom prst="line">
            <a:avLst/>
          </a:prstGeom>
          <a:noFill/>
          <a:ln w="50800">
            <a:solidFill>
              <a:srgbClr val="8E98A3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32" name="Text 26">
            <a:extLst>
              <a:ext uri="{FF2B5EF4-FFF2-40B4-BE49-F238E27FC236}">
                <a16:creationId xmlns:a16="http://schemas.microsoft.com/office/drawing/2014/main" id="{24E43D6B-E6D3-AA8F-48EF-B29499CF827E}"/>
              </a:ext>
            </a:extLst>
          </p:cNvPr>
          <p:cNvSpPr/>
          <p:nvPr/>
        </p:nvSpPr>
        <p:spPr>
          <a:xfrm>
            <a:off x="3433325" y="2974858"/>
            <a:ext cx="677501" cy="1408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Faible</a:t>
            </a:r>
          </a:p>
        </p:txBody>
      </p:sp>
      <p:sp>
        <p:nvSpPr>
          <p:cNvPr id="136" name="Text 28">
            <a:extLst>
              <a:ext uri="{FF2B5EF4-FFF2-40B4-BE49-F238E27FC236}">
                <a16:creationId xmlns:a16="http://schemas.microsoft.com/office/drawing/2014/main" id="{BD791DB8-C35A-E419-16B9-A992BFA253F7}"/>
              </a:ext>
            </a:extLst>
          </p:cNvPr>
          <p:cNvSpPr/>
          <p:nvPr/>
        </p:nvSpPr>
        <p:spPr>
          <a:xfrm>
            <a:off x="5009532" y="2927151"/>
            <a:ext cx="839905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Moyenne</a:t>
            </a:r>
          </a:p>
        </p:txBody>
      </p:sp>
      <p:sp>
        <p:nvSpPr>
          <p:cNvPr id="140" name="Text 30">
            <a:extLst>
              <a:ext uri="{FF2B5EF4-FFF2-40B4-BE49-F238E27FC236}">
                <a16:creationId xmlns:a16="http://schemas.microsoft.com/office/drawing/2014/main" id="{7CAED428-E4EB-0F68-20FE-E5613EBEBC80}"/>
              </a:ext>
            </a:extLst>
          </p:cNvPr>
          <p:cNvSpPr/>
          <p:nvPr/>
        </p:nvSpPr>
        <p:spPr>
          <a:xfrm>
            <a:off x="6612926" y="2943053"/>
            <a:ext cx="8915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260"/>
              </a:lnSpc>
            </a:pPr>
            <a:r>
              <a:rPr lang="fr-BE" sz="1050" dirty="0">
                <a:solidFill>
                  <a:srgbClr val="667085"/>
                </a:solidFill>
                <a:latin typeface="Aptos" pitchFamily="34" charset="0"/>
              </a:rPr>
              <a:t>Forte et régulière</a:t>
            </a:r>
          </a:p>
        </p:txBody>
      </p:sp>
      <p:sp>
        <p:nvSpPr>
          <p:cNvPr id="142" name="Shape 31">
            <a:extLst>
              <a:ext uri="{FF2B5EF4-FFF2-40B4-BE49-F238E27FC236}">
                <a16:creationId xmlns:a16="http://schemas.microsoft.com/office/drawing/2014/main" id="{A02DA7B5-9B7B-AFBE-CFD6-7FFA9D4914A2}"/>
              </a:ext>
            </a:extLst>
          </p:cNvPr>
          <p:cNvSpPr/>
          <p:nvPr/>
        </p:nvSpPr>
        <p:spPr>
          <a:xfrm>
            <a:off x="6458714" y="3142035"/>
            <a:ext cx="228600" cy="228600"/>
          </a:xfrm>
          <a:prstGeom prst="ellipse">
            <a:avLst/>
          </a:prstGeom>
          <a:solidFill>
            <a:srgbClr val="6957B8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44" name="Text 25">
            <a:extLst>
              <a:ext uri="{FF2B5EF4-FFF2-40B4-BE49-F238E27FC236}">
                <a16:creationId xmlns:a16="http://schemas.microsoft.com/office/drawing/2014/main" id="{4B7AFF7C-9EFC-6F82-A0F5-71854B7E0DA2}"/>
              </a:ext>
            </a:extLst>
          </p:cNvPr>
          <p:cNvSpPr/>
          <p:nvPr/>
        </p:nvSpPr>
        <p:spPr>
          <a:xfrm>
            <a:off x="3360421" y="3588758"/>
            <a:ext cx="764715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Niveau 1 à 3</a:t>
            </a:r>
          </a:p>
        </p:txBody>
      </p:sp>
      <p:sp>
        <p:nvSpPr>
          <p:cNvPr id="146" name="Text 20">
            <a:extLst>
              <a:ext uri="{FF2B5EF4-FFF2-40B4-BE49-F238E27FC236}">
                <a16:creationId xmlns:a16="http://schemas.microsoft.com/office/drawing/2014/main" id="{ED63E6C7-4B16-E7F5-35DC-08E3DF628987}"/>
              </a:ext>
            </a:extLst>
          </p:cNvPr>
          <p:cNvSpPr/>
          <p:nvPr/>
        </p:nvSpPr>
        <p:spPr>
          <a:xfrm>
            <a:off x="1048706" y="2187746"/>
            <a:ext cx="1050439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BE" sz="1200" b="1" noProof="0" dirty="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• </a:t>
            </a:r>
            <a:r>
              <a:rPr lang="fr-BE" sz="1200" b="1" dirty="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Vie locale</a:t>
            </a:r>
            <a:endParaRPr lang="fr-BE" sz="1200" noProof="0" dirty="0">
              <a:solidFill>
                <a:srgbClr val="000000"/>
              </a:solidFill>
            </a:endParaRPr>
          </a:p>
        </p:txBody>
      </p:sp>
      <p:sp>
        <p:nvSpPr>
          <p:cNvPr id="148" name="Text 20">
            <a:extLst>
              <a:ext uri="{FF2B5EF4-FFF2-40B4-BE49-F238E27FC236}">
                <a16:creationId xmlns:a16="http://schemas.microsoft.com/office/drawing/2014/main" id="{8D9C5F97-2D95-52A0-26AA-DE4E62EFA9FB}"/>
              </a:ext>
            </a:extLst>
          </p:cNvPr>
          <p:cNvSpPr/>
          <p:nvPr/>
        </p:nvSpPr>
        <p:spPr>
          <a:xfrm>
            <a:off x="1048706" y="4924649"/>
            <a:ext cx="2788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fr-BE" sz="1300" b="1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3 • Sécurité</a:t>
            </a:r>
          </a:p>
          <a:p>
            <a:r>
              <a:rPr lang="fr-FR" sz="9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Ė</a:t>
            </a:r>
            <a:r>
              <a:rPr lang="fr-BE" sz="9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valuation du risque d’accident</a:t>
            </a:r>
            <a:endParaRPr lang="fr-BE" sz="900" dirty="0"/>
          </a:p>
        </p:txBody>
      </p:sp>
      <p:sp>
        <p:nvSpPr>
          <p:cNvPr id="152" name="Text 12">
            <a:extLst>
              <a:ext uri="{FF2B5EF4-FFF2-40B4-BE49-F238E27FC236}">
                <a16:creationId xmlns:a16="http://schemas.microsoft.com/office/drawing/2014/main" id="{E00614D4-89CA-7C60-12C6-8E454C42DECE}"/>
              </a:ext>
            </a:extLst>
          </p:cNvPr>
          <p:cNvSpPr/>
          <p:nvPr/>
        </p:nvSpPr>
        <p:spPr>
          <a:xfrm>
            <a:off x="744550" y="4502801"/>
            <a:ext cx="2141422" cy="391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3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CRITÈRE</a:t>
            </a:r>
            <a:r>
              <a:rPr lang="fr-BE" sz="1300" b="1" u="sng" dirty="0"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r>
              <a:rPr lang="fr-BE" sz="13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 SECONDAIRES</a:t>
            </a:r>
            <a:endParaRPr lang="fr-BE" sz="1300" u="sng" noProof="0" dirty="0"/>
          </a:p>
        </p:txBody>
      </p:sp>
      <p:cxnSp>
        <p:nvCxnSpPr>
          <p:cNvPr id="158" name="Connecteur droit 157">
            <a:extLst>
              <a:ext uri="{FF2B5EF4-FFF2-40B4-BE49-F238E27FC236}">
                <a16:creationId xmlns:a16="http://schemas.microsoft.com/office/drawing/2014/main" id="{DBEED9CE-C6B1-6CC5-32AA-CBBBE0B210C5}"/>
              </a:ext>
            </a:extLst>
          </p:cNvPr>
          <p:cNvCxnSpPr>
            <a:cxnSpLocks/>
          </p:cNvCxnSpPr>
          <p:nvPr/>
        </p:nvCxnSpPr>
        <p:spPr>
          <a:xfrm>
            <a:off x="3760923" y="258421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59" name="Connecteur droit 158">
            <a:extLst>
              <a:ext uri="{FF2B5EF4-FFF2-40B4-BE49-F238E27FC236}">
                <a16:creationId xmlns:a16="http://schemas.microsoft.com/office/drawing/2014/main" id="{CA4A9B9C-B567-56BD-2F65-B6CC17EAD08A}"/>
              </a:ext>
            </a:extLst>
          </p:cNvPr>
          <p:cNvCxnSpPr>
            <a:cxnSpLocks/>
          </p:cNvCxnSpPr>
          <p:nvPr/>
        </p:nvCxnSpPr>
        <p:spPr>
          <a:xfrm>
            <a:off x="5412542" y="258421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0" name="Connecteur droit 159">
            <a:extLst>
              <a:ext uri="{FF2B5EF4-FFF2-40B4-BE49-F238E27FC236}">
                <a16:creationId xmlns:a16="http://schemas.microsoft.com/office/drawing/2014/main" id="{1A847A70-3583-196F-32C7-F9D134D2AF8A}"/>
              </a:ext>
            </a:extLst>
          </p:cNvPr>
          <p:cNvCxnSpPr>
            <a:cxnSpLocks/>
          </p:cNvCxnSpPr>
          <p:nvPr/>
        </p:nvCxnSpPr>
        <p:spPr>
          <a:xfrm>
            <a:off x="7064161" y="258421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2" name="Connecteur droit 161">
            <a:extLst>
              <a:ext uri="{FF2B5EF4-FFF2-40B4-BE49-F238E27FC236}">
                <a16:creationId xmlns:a16="http://schemas.microsoft.com/office/drawing/2014/main" id="{C225EC1D-3F76-2555-AB79-F888611B44D2}"/>
              </a:ext>
            </a:extLst>
          </p:cNvPr>
          <p:cNvCxnSpPr>
            <a:cxnSpLocks/>
          </p:cNvCxnSpPr>
          <p:nvPr/>
        </p:nvCxnSpPr>
        <p:spPr>
          <a:xfrm>
            <a:off x="3763917" y="3176193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3" name="Connecteur droit 162">
            <a:extLst>
              <a:ext uri="{FF2B5EF4-FFF2-40B4-BE49-F238E27FC236}">
                <a16:creationId xmlns:a16="http://schemas.microsoft.com/office/drawing/2014/main" id="{9E3D296A-BFE8-F01C-E3A8-FBB4423D2A15}"/>
              </a:ext>
            </a:extLst>
          </p:cNvPr>
          <p:cNvCxnSpPr>
            <a:cxnSpLocks/>
          </p:cNvCxnSpPr>
          <p:nvPr/>
        </p:nvCxnSpPr>
        <p:spPr>
          <a:xfrm>
            <a:off x="5415536" y="3176193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4" name="Connecteur droit 163">
            <a:extLst>
              <a:ext uri="{FF2B5EF4-FFF2-40B4-BE49-F238E27FC236}">
                <a16:creationId xmlns:a16="http://schemas.microsoft.com/office/drawing/2014/main" id="{850F9E62-24F3-8AF1-3F93-0EB3AF0CED74}"/>
              </a:ext>
            </a:extLst>
          </p:cNvPr>
          <p:cNvCxnSpPr>
            <a:cxnSpLocks/>
          </p:cNvCxnSpPr>
          <p:nvPr/>
        </p:nvCxnSpPr>
        <p:spPr>
          <a:xfrm>
            <a:off x="7067155" y="3176193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5" name="Connecteur droit 164">
            <a:extLst>
              <a:ext uri="{FF2B5EF4-FFF2-40B4-BE49-F238E27FC236}">
                <a16:creationId xmlns:a16="http://schemas.microsoft.com/office/drawing/2014/main" id="{583B97EE-2A7B-34E5-841D-6FE0720EF607}"/>
              </a:ext>
            </a:extLst>
          </p:cNvPr>
          <p:cNvCxnSpPr>
            <a:cxnSpLocks/>
          </p:cNvCxnSpPr>
          <p:nvPr/>
        </p:nvCxnSpPr>
        <p:spPr>
          <a:xfrm>
            <a:off x="3760933" y="379923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6" name="Connecteur droit 165">
            <a:extLst>
              <a:ext uri="{FF2B5EF4-FFF2-40B4-BE49-F238E27FC236}">
                <a16:creationId xmlns:a16="http://schemas.microsoft.com/office/drawing/2014/main" id="{5613F8C1-9D0F-32B1-6493-7976037CF66B}"/>
              </a:ext>
            </a:extLst>
          </p:cNvPr>
          <p:cNvCxnSpPr>
            <a:cxnSpLocks/>
          </p:cNvCxnSpPr>
          <p:nvPr/>
        </p:nvCxnSpPr>
        <p:spPr>
          <a:xfrm>
            <a:off x="5391126" y="379923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7" name="Connecteur droit 166">
            <a:extLst>
              <a:ext uri="{FF2B5EF4-FFF2-40B4-BE49-F238E27FC236}">
                <a16:creationId xmlns:a16="http://schemas.microsoft.com/office/drawing/2014/main" id="{3A323322-3499-33F9-F1F6-1A8794B56684}"/>
              </a:ext>
            </a:extLst>
          </p:cNvPr>
          <p:cNvCxnSpPr>
            <a:cxnSpLocks/>
          </p:cNvCxnSpPr>
          <p:nvPr/>
        </p:nvCxnSpPr>
        <p:spPr>
          <a:xfrm>
            <a:off x="7064171" y="3799238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8" name="Connecteur droit 167">
            <a:extLst>
              <a:ext uri="{FF2B5EF4-FFF2-40B4-BE49-F238E27FC236}">
                <a16:creationId xmlns:a16="http://schemas.microsoft.com/office/drawing/2014/main" id="{0E120ED8-CD5E-FB8D-A020-22C14B78AC13}"/>
              </a:ext>
            </a:extLst>
          </p:cNvPr>
          <p:cNvCxnSpPr>
            <a:cxnSpLocks/>
          </p:cNvCxnSpPr>
          <p:nvPr/>
        </p:nvCxnSpPr>
        <p:spPr>
          <a:xfrm>
            <a:off x="3763925" y="500052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69" name="Connecteur droit 168">
            <a:extLst>
              <a:ext uri="{FF2B5EF4-FFF2-40B4-BE49-F238E27FC236}">
                <a16:creationId xmlns:a16="http://schemas.microsoft.com/office/drawing/2014/main" id="{BFB85122-7E10-2CD3-9830-CECFA0AE14C7}"/>
              </a:ext>
            </a:extLst>
          </p:cNvPr>
          <p:cNvCxnSpPr>
            <a:cxnSpLocks/>
          </p:cNvCxnSpPr>
          <p:nvPr/>
        </p:nvCxnSpPr>
        <p:spPr>
          <a:xfrm>
            <a:off x="5394118" y="500052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0" name="Connecteur droit 169">
            <a:extLst>
              <a:ext uri="{FF2B5EF4-FFF2-40B4-BE49-F238E27FC236}">
                <a16:creationId xmlns:a16="http://schemas.microsoft.com/office/drawing/2014/main" id="{F56945D1-58AF-02B3-892A-F2D8609284C8}"/>
              </a:ext>
            </a:extLst>
          </p:cNvPr>
          <p:cNvCxnSpPr>
            <a:cxnSpLocks/>
          </p:cNvCxnSpPr>
          <p:nvPr/>
        </p:nvCxnSpPr>
        <p:spPr>
          <a:xfrm>
            <a:off x="7067163" y="500052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1" name="Connecteur droit 170">
            <a:extLst>
              <a:ext uri="{FF2B5EF4-FFF2-40B4-BE49-F238E27FC236}">
                <a16:creationId xmlns:a16="http://schemas.microsoft.com/office/drawing/2014/main" id="{19D22D02-7103-3504-DB9B-00CDED8CB869}"/>
              </a:ext>
            </a:extLst>
          </p:cNvPr>
          <p:cNvCxnSpPr>
            <a:cxnSpLocks/>
          </p:cNvCxnSpPr>
          <p:nvPr/>
        </p:nvCxnSpPr>
        <p:spPr>
          <a:xfrm>
            <a:off x="3760937" y="562640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2" name="Connecteur droit 171">
            <a:extLst>
              <a:ext uri="{FF2B5EF4-FFF2-40B4-BE49-F238E27FC236}">
                <a16:creationId xmlns:a16="http://schemas.microsoft.com/office/drawing/2014/main" id="{97E43E21-381D-E0FC-5D97-6CA6F4FDABD4}"/>
              </a:ext>
            </a:extLst>
          </p:cNvPr>
          <p:cNvCxnSpPr>
            <a:cxnSpLocks/>
          </p:cNvCxnSpPr>
          <p:nvPr/>
        </p:nvCxnSpPr>
        <p:spPr>
          <a:xfrm>
            <a:off x="5391130" y="562640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3" name="Connecteur droit 172">
            <a:extLst>
              <a:ext uri="{FF2B5EF4-FFF2-40B4-BE49-F238E27FC236}">
                <a16:creationId xmlns:a16="http://schemas.microsoft.com/office/drawing/2014/main" id="{ABCE1F9F-3D99-274E-1E9A-823374FB97C3}"/>
              </a:ext>
            </a:extLst>
          </p:cNvPr>
          <p:cNvCxnSpPr>
            <a:cxnSpLocks/>
          </p:cNvCxnSpPr>
          <p:nvPr/>
        </p:nvCxnSpPr>
        <p:spPr>
          <a:xfrm>
            <a:off x="7064175" y="562640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sp>
        <p:nvSpPr>
          <p:cNvPr id="175" name="Shape 24">
            <a:extLst>
              <a:ext uri="{FF2B5EF4-FFF2-40B4-BE49-F238E27FC236}">
                <a16:creationId xmlns:a16="http://schemas.microsoft.com/office/drawing/2014/main" id="{556B4762-CE9B-0BE8-99DD-F388174703A6}"/>
              </a:ext>
            </a:extLst>
          </p:cNvPr>
          <p:cNvSpPr/>
          <p:nvPr/>
        </p:nvSpPr>
        <p:spPr>
          <a:xfrm>
            <a:off x="3770318" y="3879380"/>
            <a:ext cx="3296827" cy="1"/>
          </a:xfrm>
          <a:prstGeom prst="line">
            <a:avLst/>
          </a:prstGeom>
          <a:noFill/>
          <a:ln w="50800">
            <a:solidFill>
              <a:srgbClr val="8E98A3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77" name="Shape 24">
            <a:extLst>
              <a:ext uri="{FF2B5EF4-FFF2-40B4-BE49-F238E27FC236}">
                <a16:creationId xmlns:a16="http://schemas.microsoft.com/office/drawing/2014/main" id="{F8341D26-1CC6-74CF-B161-3725B3C7D997}"/>
              </a:ext>
            </a:extLst>
          </p:cNvPr>
          <p:cNvSpPr/>
          <p:nvPr/>
        </p:nvSpPr>
        <p:spPr>
          <a:xfrm>
            <a:off x="3773312" y="5080667"/>
            <a:ext cx="3296827" cy="1"/>
          </a:xfrm>
          <a:prstGeom prst="line">
            <a:avLst/>
          </a:prstGeom>
          <a:noFill/>
          <a:ln w="25400">
            <a:solidFill>
              <a:srgbClr val="BAC0C6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79" name="Shape 24">
            <a:extLst>
              <a:ext uri="{FF2B5EF4-FFF2-40B4-BE49-F238E27FC236}">
                <a16:creationId xmlns:a16="http://schemas.microsoft.com/office/drawing/2014/main" id="{DAD7E26D-A9E9-5F43-929A-325E6DAA99C4}"/>
              </a:ext>
            </a:extLst>
          </p:cNvPr>
          <p:cNvSpPr/>
          <p:nvPr/>
        </p:nvSpPr>
        <p:spPr>
          <a:xfrm>
            <a:off x="3776308" y="5706547"/>
            <a:ext cx="3296827" cy="1"/>
          </a:xfrm>
          <a:prstGeom prst="line">
            <a:avLst/>
          </a:prstGeom>
          <a:noFill/>
          <a:ln w="25400">
            <a:solidFill>
              <a:srgbClr val="BAC0C6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9E8A4C4B-B7A4-6B1D-5ED6-E83456AE8798}"/>
              </a:ext>
            </a:extLst>
          </p:cNvPr>
          <p:cNvSpPr/>
          <p:nvPr/>
        </p:nvSpPr>
        <p:spPr>
          <a:xfrm>
            <a:off x="4696036" y="3769652"/>
            <a:ext cx="219456" cy="219456"/>
          </a:xfrm>
          <a:prstGeom prst="ellipse">
            <a:avLst/>
          </a:prstGeom>
          <a:solidFill>
            <a:srgbClr val="008F95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FDBD4BFB-767A-9C5F-4F40-CBFAD6315453}"/>
              </a:ext>
            </a:extLst>
          </p:cNvPr>
          <p:cNvSpPr/>
          <p:nvPr/>
        </p:nvSpPr>
        <p:spPr>
          <a:xfrm>
            <a:off x="5880783" y="4970939"/>
            <a:ext cx="219456" cy="219456"/>
          </a:xfrm>
          <a:prstGeom prst="ellipse">
            <a:avLst/>
          </a:prstGeom>
          <a:solidFill>
            <a:srgbClr val="B77900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96B20514-A79F-4020-638C-382E44815566}"/>
              </a:ext>
            </a:extLst>
          </p:cNvPr>
          <p:cNvSpPr/>
          <p:nvPr/>
        </p:nvSpPr>
        <p:spPr>
          <a:xfrm>
            <a:off x="5588109" y="5596819"/>
            <a:ext cx="219456" cy="219456"/>
          </a:xfrm>
          <a:prstGeom prst="ellipse">
            <a:avLst/>
          </a:prstGeom>
          <a:solidFill>
            <a:srgbClr val="667085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7C6A8C-11FF-398C-F293-FF3884101C55}"/>
              </a:ext>
            </a:extLst>
          </p:cNvPr>
          <p:cNvSpPr/>
          <p:nvPr/>
        </p:nvSpPr>
        <p:spPr>
          <a:xfrm>
            <a:off x="3484954" y="4515589"/>
            <a:ext cx="3969165" cy="240991"/>
          </a:xfrm>
          <a:prstGeom prst="rect">
            <a:avLst/>
          </a:prstGeom>
          <a:solidFill>
            <a:srgbClr val="FFF2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8" name="Text 51">
            <a:extLst>
              <a:ext uri="{FF2B5EF4-FFF2-40B4-BE49-F238E27FC236}">
                <a16:creationId xmlns:a16="http://schemas.microsoft.com/office/drawing/2014/main" id="{A248AB14-6B3F-B25D-3545-9CEB9BB6768A}"/>
              </a:ext>
            </a:extLst>
          </p:cNvPr>
          <p:cNvSpPr/>
          <p:nvPr/>
        </p:nvSpPr>
        <p:spPr>
          <a:xfrm>
            <a:off x="3300966" y="6320247"/>
            <a:ext cx="962166" cy="349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32170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70 km/h</a:t>
            </a:r>
            <a:endParaRPr lang="fr-BE" sz="1200" noProof="0" dirty="0">
              <a:solidFill>
                <a:srgbClr val="321704"/>
              </a:solidFill>
            </a:endParaRPr>
          </a:p>
        </p:txBody>
      </p:sp>
      <p:sp>
        <p:nvSpPr>
          <p:cNvPr id="46" name="Text 55">
            <a:extLst>
              <a:ext uri="{FF2B5EF4-FFF2-40B4-BE49-F238E27FC236}">
                <a16:creationId xmlns:a16="http://schemas.microsoft.com/office/drawing/2014/main" id="{4089C914-66D5-6289-2883-9D5385262AA2}"/>
              </a:ext>
            </a:extLst>
          </p:cNvPr>
          <p:cNvSpPr/>
          <p:nvPr/>
        </p:nvSpPr>
        <p:spPr>
          <a:xfrm>
            <a:off x="6417787" y="6326404"/>
            <a:ext cx="1192698" cy="3398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32170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 km/h</a:t>
            </a:r>
            <a:endParaRPr lang="fr-BE" sz="1200" noProof="0" dirty="0">
              <a:solidFill>
                <a:srgbClr val="321704"/>
              </a:solidFill>
            </a:endParaRPr>
          </a:p>
        </p:txBody>
      </p:sp>
      <p:sp>
        <p:nvSpPr>
          <p:cNvPr id="51" name="Text 51">
            <a:extLst>
              <a:ext uri="{FF2B5EF4-FFF2-40B4-BE49-F238E27FC236}">
                <a16:creationId xmlns:a16="http://schemas.microsoft.com/office/drawing/2014/main" id="{8430FB91-C45D-9F58-DF9E-A2C98D54C6C0}"/>
              </a:ext>
            </a:extLst>
          </p:cNvPr>
          <p:cNvSpPr/>
          <p:nvPr/>
        </p:nvSpPr>
        <p:spPr>
          <a:xfrm>
            <a:off x="4874486" y="6324234"/>
            <a:ext cx="962166" cy="349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32170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70 km/h</a:t>
            </a:r>
            <a:endParaRPr lang="fr-BE" sz="1200" noProof="0" dirty="0">
              <a:solidFill>
                <a:srgbClr val="321704"/>
              </a:solidFill>
            </a:endParaRPr>
          </a:p>
        </p:txBody>
      </p:sp>
      <p:sp>
        <p:nvSpPr>
          <p:cNvPr id="62" name="Text 12">
            <a:extLst>
              <a:ext uri="{FF2B5EF4-FFF2-40B4-BE49-F238E27FC236}">
                <a16:creationId xmlns:a16="http://schemas.microsoft.com/office/drawing/2014/main" id="{DAC87068-C655-5C08-9D52-DBCF11A1301B}"/>
              </a:ext>
            </a:extLst>
          </p:cNvPr>
          <p:cNvSpPr/>
          <p:nvPr/>
        </p:nvSpPr>
        <p:spPr>
          <a:xfrm>
            <a:off x="7903199" y="1719087"/>
            <a:ext cx="3867335" cy="4598586"/>
          </a:xfrm>
          <a:prstGeom prst="roundRect">
            <a:avLst>
              <a:gd name="adj" fmla="val 8654"/>
            </a:avLst>
          </a:prstGeom>
          <a:noFill/>
          <a:ln>
            <a:solidFill>
              <a:srgbClr val="0070C0"/>
            </a:solidFill>
          </a:ln>
        </p:spPr>
        <p:txBody>
          <a:bodyPr wrap="square" lIns="0" tIns="0" rIns="0" bIns="0" rtlCol="0" anchor="t">
            <a:normAutofit fontScale="92500"/>
          </a:bodyPr>
          <a:lstStyle/>
          <a:p>
            <a:pPr algn="l">
              <a:lnSpc>
                <a:spcPct val="120000"/>
              </a:lnSpc>
            </a:pPr>
            <a:r>
              <a:rPr lang="fr-BE" sz="1400" u="sng" dirty="0">
                <a:solidFill>
                  <a:srgbClr val="173F5F"/>
                </a:solidFill>
                <a:latin typeface="Aptos" pitchFamily="34" charset="0"/>
              </a:rPr>
              <a:t>Activités locales</a:t>
            </a: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. Les infrastructures susceptibles de favoriser des activités locales le long d’une voirie sont (liste non exhaustive) :</a:t>
            </a:r>
          </a:p>
          <a:p>
            <a:pPr algn="l">
              <a:lnSpc>
                <a:spcPct val="120000"/>
              </a:lnSpc>
            </a:pPr>
            <a:endParaRPr lang="fr-BE" sz="400" dirty="0">
              <a:solidFill>
                <a:srgbClr val="173F5F"/>
              </a:solidFill>
              <a:latin typeface="Aptos" pitchFamily="34" charset="0"/>
            </a:endParaRP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Trottoirs conformes, de largeur supérieure à 1.5 m et dépourvus d’obstacle (permanent comme temporaire).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Présence régulière de mobilier urbain.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Présence régulière d’aménagements paysagers entretenus.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Commerces de proximité (épicerie, boulangerie, snack, pharmacie, librairie, etc.).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Infrastructure de service (hôpital, poste, gare, etc.).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Infrastructure sportive ou de loisir (centre sportif, parc, cinéma, site touristique, etc.).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Stationnement réglementaire et régulier en voirie.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Autre : ………………………………………</a:t>
            </a:r>
          </a:p>
        </p:txBody>
      </p:sp>
      <p:sp>
        <p:nvSpPr>
          <p:cNvPr id="10" name="Text 40">
            <a:extLst>
              <a:ext uri="{FF2B5EF4-FFF2-40B4-BE49-F238E27FC236}">
                <a16:creationId xmlns:a16="http://schemas.microsoft.com/office/drawing/2014/main" id="{69048C4A-D41F-85C4-2040-5BC25D53AA8B}"/>
              </a:ext>
            </a:extLst>
          </p:cNvPr>
          <p:cNvSpPr/>
          <p:nvPr/>
        </p:nvSpPr>
        <p:spPr>
          <a:xfrm>
            <a:off x="1056495" y="5887843"/>
            <a:ext cx="1703564" cy="391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47500" lnSpcReduction="20000"/>
          </a:bodyPr>
          <a:lstStyle/>
          <a:p>
            <a:r>
              <a:rPr lang="fr-BE" sz="3000" b="1" dirty="0">
                <a:latin typeface="Aptos" pitchFamily="34" charset="0"/>
              </a:rPr>
              <a:t>5 </a:t>
            </a:r>
            <a:r>
              <a:rPr lang="fr-BE" sz="30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• Vitesse pratiquée</a:t>
            </a:r>
            <a:endParaRPr lang="fr-BE" sz="3000" b="1" dirty="0">
              <a:latin typeface="Aptos" pitchFamily="34" charset="0"/>
            </a:endParaRPr>
          </a:p>
          <a:p>
            <a:r>
              <a:rPr lang="fr-BE" sz="17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Mesure de la V</a:t>
            </a:r>
            <a:r>
              <a:rPr lang="fr-BE" sz="1700" i="1" baseline="-100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</a:t>
            </a:r>
            <a:endParaRPr lang="fr-BE" sz="1700" baseline="-10000" dirty="0"/>
          </a:p>
        </p:txBody>
      </p:sp>
      <p:sp>
        <p:nvSpPr>
          <p:cNvPr id="11" name="Text 43">
            <a:extLst>
              <a:ext uri="{FF2B5EF4-FFF2-40B4-BE49-F238E27FC236}">
                <a16:creationId xmlns:a16="http://schemas.microsoft.com/office/drawing/2014/main" id="{CE666A55-306E-5C88-1258-A39B9EA00389}"/>
              </a:ext>
            </a:extLst>
          </p:cNvPr>
          <p:cNvSpPr/>
          <p:nvPr/>
        </p:nvSpPr>
        <p:spPr>
          <a:xfrm>
            <a:off x="3082038" y="5918454"/>
            <a:ext cx="1352267" cy="18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  <a:sym typeface="Symbol" panose="05050102010706020507" pitchFamily="18" charset="2"/>
              </a:rPr>
              <a:t> 70 km/h</a:t>
            </a:r>
            <a:endParaRPr lang="fr-BE" sz="1000" baseline="-1000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13" name="Text 45">
            <a:extLst>
              <a:ext uri="{FF2B5EF4-FFF2-40B4-BE49-F238E27FC236}">
                <a16:creationId xmlns:a16="http://schemas.microsoft.com/office/drawing/2014/main" id="{EEA86FCA-58B6-C4A1-38C9-7B86F8AFEDE8}"/>
              </a:ext>
            </a:extLst>
          </p:cNvPr>
          <p:cNvSpPr/>
          <p:nvPr/>
        </p:nvSpPr>
        <p:spPr>
          <a:xfrm>
            <a:off x="4827730" y="5918454"/>
            <a:ext cx="1134566" cy="17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Entre 60 et 70 km/h</a:t>
            </a:r>
          </a:p>
        </p:txBody>
      </p:sp>
      <p:sp>
        <p:nvSpPr>
          <p:cNvPr id="14" name="Text 47">
            <a:extLst>
              <a:ext uri="{FF2B5EF4-FFF2-40B4-BE49-F238E27FC236}">
                <a16:creationId xmlns:a16="http://schemas.microsoft.com/office/drawing/2014/main" id="{9A307232-87B8-0F41-0E96-BCBDF85CC3B4}"/>
              </a:ext>
            </a:extLst>
          </p:cNvPr>
          <p:cNvSpPr/>
          <p:nvPr/>
        </p:nvSpPr>
        <p:spPr>
          <a:xfrm>
            <a:off x="6228244" y="5926524"/>
            <a:ext cx="1508757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  <a:sym typeface="Symbol" panose="05050102010706020507" pitchFamily="18" charset="2"/>
              </a:rPr>
              <a:t>&lt; 60 km/h</a:t>
            </a:r>
            <a:endParaRPr lang="fr-BE" sz="1000" baseline="-10000" dirty="0">
              <a:solidFill>
                <a:srgbClr val="929BAC"/>
              </a:solidFill>
              <a:latin typeface="Aptos" pitchFamily="34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BE0B0A9-93CE-4BC3-7EA9-8A2163F95176}"/>
              </a:ext>
            </a:extLst>
          </p:cNvPr>
          <p:cNvCxnSpPr>
            <a:cxnSpLocks/>
          </p:cNvCxnSpPr>
          <p:nvPr/>
        </p:nvCxnSpPr>
        <p:spPr>
          <a:xfrm>
            <a:off x="3766268" y="613688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AEAADB1-4AF4-691F-2D49-A134F9548BC9}"/>
              </a:ext>
            </a:extLst>
          </p:cNvPr>
          <p:cNvCxnSpPr>
            <a:cxnSpLocks/>
          </p:cNvCxnSpPr>
          <p:nvPr/>
        </p:nvCxnSpPr>
        <p:spPr>
          <a:xfrm>
            <a:off x="5396461" y="613688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1E4E95E-3770-A8AA-01C0-4A4D0137637E}"/>
              </a:ext>
            </a:extLst>
          </p:cNvPr>
          <p:cNvCxnSpPr>
            <a:cxnSpLocks/>
          </p:cNvCxnSpPr>
          <p:nvPr/>
        </p:nvCxnSpPr>
        <p:spPr>
          <a:xfrm>
            <a:off x="7069506" y="613688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sp>
        <p:nvSpPr>
          <p:cNvPr id="18" name="Shape 24">
            <a:extLst>
              <a:ext uri="{FF2B5EF4-FFF2-40B4-BE49-F238E27FC236}">
                <a16:creationId xmlns:a16="http://schemas.microsoft.com/office/drawing/2014/main" id="{00EAC612-E981-4E07-B98A-0536C87FF442}"/>
              </a:ext>
            </a:extLst>
          </p:cNvPr>
          <p:cNvSpPr/>
          <p:nvPr/>
        </p:nvSpPr>
        <p:spPr>
          <a:xfrm>
            <a:off x="3781639" y="6217027"/>
            <a:ext cx="3296827" cy="1"/>
          </a:xfrm>
          <a:prstGeom prst="line">
            <a:avLst/>
          </a:prstGeom>
          <a:noFill/>
          <a:ln w="25400">
            <a:solidFill>
              <a:srgbClr val="BAC0C6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9" name="Shape 48">
            <a:extLst>
              <a:ext uri="{FF2B5EF4-FFF2-40B4-BE49-F238E27FC236}">
                <a16:creationId xmlns:a16="http://schemas.microsoft.com/office/drawing/2014/main" id="{1F6F191D-2AF8-38C3-725F-B81A060A458F}"/>
              </a:ext>
            </a:extLst>
          </p:cNvPr>
          <p:cNvSpPr/>
          <p:nvPr/>
        </p:nvSpPr>
        <p:spPr>
          <a:xfrm>
            <a:off x="5593440" y="6107299"/>
            <a:ext cx="219456" cy="219456"/>
          </a:xfrm>
          <a:prstGeom prst="ellipse">
            <a:avLst/>
          </a:prstGeom>
          <a:solidFill>
            <a:srgbClr val="667085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64076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D31A4C-9DDD-0157-1206-E787B45AC568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102" name="Shape 11">
            <a:extLst>
              <a:ext uri="{FF2B5EF4-FFF2-40B4-BE49-F238E27FC236}">
                <a16:creationId xmlns:a16="http://schemas.microsoft.com/office/drawing/2014/main" id="{A8181DC5-D6E9-3C69-7C68-44C83C59C1F1}"/>
              </a:ext>
            </a:extLst>
          </p:cNvPr>
          <p:cNvSpPr/>
          <p:nvPr/>
        </p:nvSpPr>
        <p:spPr>
          <a:xfrm>
            <a:off x="640079" y="1736046"/>
            <a:ext cx="7091591" cy="2679603"/>
          </a:xfrm>
          <a:prstGeom prst="roundRect">
            <a:avLst>
              <a:gd name="adj" fmla="val 11604"/>
            </a:avLst>
          </a:prstGeom>
          <a:solidFill>
            <a:srgbClr val="F0E1FF"/>
          </a:solidFill>
          <a:ln w="15875">
            <a:solidFill>
              <a:srgbClr val="2A0054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50" name="Shape 11">
            <a:extLst>
              <a:ext uri="{FF2B5EF4-FFF2-40B4-BE49-F238E27FC236}">
                <a16:creationId xmlns:a16="http://schemas.microsoft.com/office/drawing/2014/main" id="{8F0A1F34-BD65-027C-A8B4-BF5344179564}"/>
              </a:ext>
            </a:extLst>
          </p:cNvPr>
          <p:cNvSpPr/>
          <p:nvPr/>
        </p:nvSpPr>
        <p:spPr>
          <a:xfrm>
            <a:off x="655208" y="4499774"/>
            <a:ext cx="7091592" cy="2160820"/>
          </a:xfrm>
          <a:prstGeom prst="roundRect">
            <a:avLst>
              <a:gd name="adj" fmla="val 14706"/>
            </a:avLst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rgbClr val="2A0054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B4D28405-DC7A-C44D-0534-C7745DC3E6F8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73F5F"/>
          </a:solidFill>
          <a:ln w="1270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728C8E2-1298-815E-3FFC-4B52E6E846FA}"/>
              </a:ext>
            </a:extLst>
          </p:cNvPr>
          <p:cNvSpPr/>
          <p:nvPr/>
        </p:nvSpPr>
        <p:spPr>
          <a:xfrm>
            <a:off x="457200" y="210312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BE" sz="840" b="1" kern="0" spc="110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LOGIGRAMME 3/3</a:t>
            </a:r>
            <a:endParaRPr lang="fr-BE" sz="840" noProof="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953C76D-5025-1D4D-C142-15B4E6DA6D06}"/>
              </a:ext>
            </a:extLst>
          </p:cNvPr>
          <p:cNvSpPr/>
          <p:nvPr/>
        </p:nvSpPr>
        <p:spPr>
          <a:xfrm>
            <a:off x="502920" y="379689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fr-BE" sz="2400" b="1" dirty="0">
                <a:solidFill>
                  <a:srgbClr val="173F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</a:t>
            </a:r>
            <a:r>
              <a:rPr lang="fr-BE" sz="2400" b="1" noProof="0" dirty="0">
                <a:solidFill>
                  <a:srgbClr val="173F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ase campagne</a:t>
            </a:r>
            <a:endParaRPr lang="fr-BE" sz="2400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3B9B124-7B8A-C9D7-4B41-A5855D527E26}"/>
              </a:ext>
            </a:extLst>
          </p:cNvPr>
          <p:cNvSpPr/>
          <p:nvPr/>
        </p:nvSpPr>
        <p:spPr>
          <a:xfrm>
            <a:off x="521208" y="782025"/>
            <a:ext cx="949882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fr-BE" sz="1100" noProof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 km/h par défaut, réduction possible à 70 km/h </a:t>
            </a:r>
            <a:r>
              <a:rPr lang="fr-BE" sz="11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une majorité des critères ont le curseur à droite du tableau</a:t>
            </a:r>
            <a:endParaRPr lang="fr-BE" sz="1100" noProof="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820EEA1-A144-56C0-F345-A679ADC9E274}"/>
              </a:ext>
            </a:extLst>
          </p:cNvPr>
          <p:cNvSpPr/>
          <p:nvPr/>
        </p:nvSpPr>
        <p:spPr>
          <a:xfrm>
            <a:off x="655208" y="1162194"/>
            <a:ext cx="2880360" cy="466344"/>
          </a:xfrm>
          <a:prstGeom prst="roundRect">
            <a:avLst>
              <a:gd name="adj" fmla="val 11765"/>
            </a:avLst>
          </a:prstGeom>
          <a:solidFill>
            <a:srgbClr val="F0E1FF"/>
          </a:solidFill>
          <a:ln w="15240">
            <a:solidFill>
              <a:srgbClr val="2A0054"/>
            </a:solidFill>
            <a:prstDash val="solid"/>
          </a:ln>
          <a:effectLst>
            <a:outerShdw blurRad="12700" dist="4445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F7E8871-669D-2F25-3CC2-AC36FDFC1D7A}"/>
              </a:ext>
            </a:extLst>
          </p:cNvPr>
          <p:cNvSpPr/>
          <p:nvPr/>
        </p:nvSpPr>
        <p:spPr>
          <a:xfrm>
            <a:off x="700928" y="1185054"/>
            <a:ext cx="2788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220" b="1" dirty="0">
                <a:solidFill>
                  <a:srgbClr val="6600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RASE CAMPAGNE • </a:t>
            </a:r>
            <a:r>
              <a:rPr lang="en-US" sz="1220" b="1" dirty="0" err="1">
                <a:solidFill>
                  <a:srgbClr val="6600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NbB</a:t>
            </a:r>
            <a:r>
              <a:rPr lang="en-US" sz="1220" b="1" dirty="0">
                <a:solidFill>
                  <a:srgbClr val="6600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/km &lt; 20</a:t>
            </a:r>
            <a:endParaRPr lang="en-US" sz="1220" dirty="0">
              <a:solidFill>
                <a:srgbClr val="660066"/>
              </a:solidFill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65FFE04-F69D-7917-5902-76B474952892}"/>
              </a:ext>
            </a:extLst>
          </p:cNvPr>
          <p:cNvSpPr/>
          <p:nvPr/>
        </p:nvSpPr>
        <p:spPr>
          <a:xfrm>
            <a:off x="3727592" y="1162194"/>
            <a:ext cx="2221992" cy="466344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5240">
            <a:solidFill>
              <a:srgbClr val="CBD5D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3B16C8D-ED6E-35F6-B406-6416CB3D7343}"/>
              </a:ext>
            </a:extLst>
          </p:cNvPr>
          <p:cNvSpPr/>
          <p:nvPr/>
        </p:nvSpPr>
        <p:spPr>
          <a:xfrm>
            <a:off x="3773312" y="1185054"/>
            <a:ext cx="21305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400" b="1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Choix entre 90 </a:t>
            </a:r>
            <a:r>
              <a:rPr lang="fr-BE" sz="14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et</a:t>
            </a:r>
            <a:r>
              <a:rPr lang="fr-BE" sz="1400" b="1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 70 km/h</a:t>
            </a:r>
            <a:endParaRPr lang="fr-BE" sz="1400" noProof="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863A1FB-051E-A362-D618-B9BF4597F78E}"/>
              </a:ext>
            </a:extLst>
          </p:cNvPr>
          <p:cNvSpPr/>
          <p:nvPr/>
        </p:nvSpPr>
        <p:spPr>
          <a:xfrm>
            <a:off x="1051164" y="2256609"/>
            <a:ext cx="2788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fr-BE" sz="13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r>
              <a:rPr lang="fr-BE" sz="1300" b="1" noProof="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• Fonction de la voirie</a:t>
            </a:r>
          </a:p>
          <a:p>
            <a:r>
              <a:rPr lang="fr-BE" sz="9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niveau de hiérarchisation du réseau</a:t>
            </a:r>
            <a:endParaRPr lang="fr-BE" sz="9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36676BA4-6A0A-853F-E270-E0457E947F75}"/>
              </a:ext>
            </a:extLst>
          </p:cNvPr>
          <p:cNvSpPr/>
          <p:nvPr/>
        </p:nvSpPr>
        <p:spPr>
          <a:xfrm>
            <a:off x="4996749" y="2158803"/>
            <a:ext cx="839903" cy="18180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Niveau 4 à 5</a:t>
            </a: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AE5F4C52-7285-6ED8-CF4E-75AF94DE2CF7}"/>
              </a:ext>
            </a:extLst>
          </p:cNvPr>
          <p:cNvSpPr/>
          <p:nvPr/>
        </p:nvSpPr>
        <p:spPr>
          <a:xfrm>
            <a:off x="6310374" y="2182776"/>
            <a:ext cx="1508757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Niveau 6</a:t>
            </a:r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82447724-739D-3721-B6C2-4F41C8B1EAFB}"/>
              </a:ext>
            </a:extLst>
          </p:cNvPr>
          <p:cNvSpPr/>
          <p:nvPr/>
        </p:nvSpPr>
        <p:spPr>
          <a:xfrm>
            <a:off x="3315250" y="4797995"/>
            <a:ext cx="851236" cy="1522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Faible</a:t>
            </a: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D1C78F21-F5A2-7FD6-3748-44E8EF728ADE}"/>
              </a:ext>
            </a:extLst>
          </p:cNvPr>
          <p:cNvSpPr/>
          <p:nvPr/>
        </p:nvSpPr>
        <p:spPr>
          <a:xfrm>
            <a:off x="4922653" y="4782094"/>
            <a:ext cx="987553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Moyenne</a:t>
            </a:r>
            <a:endParaRPr lang="fr-BE" sz="105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FC1BD64B-EE2B-079B-C1B3-6E7DAAAEBD40}"/>
              </a:ext>
            </a:extLst>
          </p:cNvPr>
          <p:cNvSpPr/>
          <p:nvPr/>
        </p:nvSpPr>
        <p:spPr>
          <a:xfrm>
            <a:off x="6612926" y="4790164"/>
            <a:ext cx="851233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Forte</a:t>
            </a:r>
            <a:endParaRPr lang="fr-BE" sz="105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E7060670-C513-2509-7610-C57F6E48104A}"/>
              </a:ext>
            </a:extLst>
          </p:cNvPr>
          <p:cNvSpPr/>
          <p:nvPr/>
        </p:nvSpPr>
        <p:spPr>
          <a:xfrm>
            <a:off x="1051164" y="5377363"/>
            <a:ext cx="1703564" cy="391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40000" lnSpcReduction="20000"/>
          </a:bodyPr>
          <a:lstStyle/>
          <a:p>
            <a:r>
              <a:rPr lang="fr-BE" sz="3000" b="1" dirty="0">
                <a:latin typeface="Aptos" pitchFamily="34" charset="0"/>
              </a:rPr>
              <a:t>4 </a:t>
            </a:r>
            <a:r>
              <a:rPr lang="fr-BE" sz="30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fr-BE" sz="3000" b="1" dirty="0">
                <a:latin typeface="Aptos" pitchFamily="34" charset="0"/>
              </a:rPr>
              <a:t>Bruit</a:t>
            </a:r>
          </a:p>
          <a:p>
            <a:r>
              <a:rPr lang="fr-BE" sz="20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considérer seulement si difficilement </a:t>
            </a:r>
          </a:p>
          <a:p>
            <a:r>
              <a:rPr lang="fr-BE" sz="20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soluble à court terme</a:t>
            </a:r>
            <a:endParaRPr lang="fr-BE" sz="2000" dirty="0"/>
          </a:p>
        </p:txBody>
      </p:sp>
      <p:sp>
        <p:nvSpPr>
          <p:cNvPr id="45" name="Text 43">
            <a:extLst>
              <a:ext uri="{FF2B5EF4-FFF2-40B4-BE49-F238E27FC236}">
                <a16:creationId xmlns:a16="http://schemas.microsoft.com/office/drawing/2014/main" id="{17BD84AA-1202-8D62-3431-D3263A0B5503}"/>
              </a:ext>
            </a:extLst>
          </p:cNvPr>
          <p:cNvSpPr/>
          <p:nvPr/>
        </p:nvSpPr>
        <p:spPr>
          <a:xfrm>
            <a:off x="3076707" y="5407974"/>
            <a:ext cx="1352267" cy="132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den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et 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faibles, ou indisponibles</a:t>
            </a:r>
          </a:p>
        </p:txBody>
      </p:sp>
      <p:sp>
        <p:nvSpPr>
          <p:cNvPr id="47" name="Text 45">
            <a:extLst>
              <a:ext uri="{FF2B5EF4-FFF2-40B4-BE49-F238E27FC236}">
                <a16:creationId xmlns:a16="http://schemas.microsoft.com/office/drawing/2014/main" id="{6DDF2A5D-AB09-5A22-02AE-66D91D973AB1}"/>
              </a:ext>
            </a:extLst>
          </p:cNvPr>
          <p:cNvSpPr/>
          <p:nvPr/>
        </p:nvSpPr>
        <p:spPr>
          <a:xfrm>
            <a:off x="4835187" y="5407974"/>
            <a:ext cx="987553" cy="17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L</a:t>
            </a:r>
            <a:r>
              <a:rPr lang="fr-BE" sz="1050" baseline="-10000" dirty="0">
                <a:solidFill>
                  <a:srgbClr val="929BAC"/>
                </a:solidFill>
                <a:latin typeface="Aptos" pitchFamily="34" charset="0"/>
              </a:rPr>
              <a:t>den</a:t>
            </a:r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 ou L</a:t>
            </a:r>
            <a:r>
              <a:rPr lang="fr-BE" sz="1050" baseline="-10000" dirty="0">
                <a:solidFill>
                  <a:srgbClr val="929BAC"/>
                </a:solidFill>
                <a:latin typeface="Aptos" pitchFamily="34" charset="0"/>
              </a:rPr>
              <a:t>n</a:t>
            </a:r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 moyenne</a:t>
            </a:r>
            <a:endParaRPr lang="fr-BE" sz="100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49" name="Text 47">
            <a:extLst>
              <a:ext uri="{FF2B5EF4-FFF2-40B4-BE49-F238E27FC236}">
                <a16:creationId xmlns:a16="http://schemas.microsoft.com/office/drawing/2014/main" id="{BBCFBA23-F360-0CC5-CDCC-77423B10EAFF}"/>
              </a:ext>
            </a:extLst>
          </p:cNvPr>
          <p:cNvSpPr/>
          <p:nvPr/>
        </p:nvSpPr>
        <p:spPr>
          <a:xfrm>
            <a:off x="6222913" y="5416044"/>
            <a:ext cx="1508757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den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ou L</a:t>
            </a:r>
            <a:r>
              <a:rPr lang="fr-BE" sz="1000" baseline="-10000" dirty="0">
                <a:solidFill>
                  <a:srgbClr val="929BAC"/>
                </a:solidFill>
                <a:latin typeface="Aptos" pitchFamily="34" charset="0"/>
              </a:rPr>
              <a:t>n</a:t>
            </a:r>
            <a:r>
              <a:rPr lang="fr-BE" sz="1000" dirty="0">
                <a:solidFill>
                  <a:srgbClr val="929BAC"/>
                </a:solidFill>
                <a:latin typeface="Aptos" pitchFamily="34" charset="0"/>
              </a:rPr>
              <a:t> forte</a:t>
            </a:r>
            <a:endParaRPr lang="fr-BE" sz="90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53" name="Text 51">
            <a:extLst>
              <a:ext uri="{FF2B5EF4-FFF2-40B4-BE49-F238E27FC236}">
                <a16:creationId xmlns:a16="http://schemas.microsoft.com/office/drawing/2014/main" id="{91D0BCCC-426E-3EB4-2353-22B3683F7D16}"/>
              </a:ext>
            </a:extLst>
          </p:cNvPr>
          <p:cNvSpPr/>
          <p:nvPr/>
        </p:nvSpPr>
        <p:spPr>
          <a:xfrm>
            <a:off x="3300966" y="3825561"/>
            <a:ext cx="962166" cy="3498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 km/h</a:t>
            </a:r>
            <a:endParaRPr lang="fr-BE" sz="1200" noProof="0" dirty="0">
              <a:solidFill>
                <a:srgbClr val="1F003E"/>
              </a:solidFill>
            </a:endParaRPr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E7681DC9-4448-6E3A-47A2-344DED3F4DB4}"/>
              </a:ext>
            </a:extLst>
          </p:cNvPr>
          <p:cNvSpPr/>
          <p:nvPr/>
        </p:nvSpPr>
        <p:spPr>
          <a:xfrm>
            <a:off x="4723462" y="4020438"/>
            <a:ext cx="1332015" cy="608013"/>
          </a:xfrm>
          <a:prstGeom prst="roundRect">
            <a:avLst>
              <a:gd name="adj" fmla="val 11321"/>
            </a:avLst>
          </a:prstGeom>
          <a:solidFill>
            <a:srgbClr val="FFF2C9"/>
          </a:solidFill>
          <a:ln w="15240">
            <a:solidFill>
              <a:srgbClr val="2878C8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9DF2388B-9DAC-8C18-4DE8-2905B4CDE23D}"/>
              </a:ext>
            </a:extLst>
          </p:cNvPr>
          <p:cNvSpPr/>
          <p:nvPr/>
        </p:nvSpPr>
        <p:spPr>
          <a:xfrm>
            <a:off x="4803854" y="4043299"/>
            <a:ext cx="1171230" cy="3338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fr-BE" sz="1100" b="1" noProof="0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Analyse</a:t>
            </a:r>
          </a:p>
          <a:p>
            <a:pPr marL="0" indent="0" algn="ctr">
              <a:buNone/>
            </a:pPr>
            <a:r>
              <a:rPr lang="fr-BE" sz="1100" b="1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complément</a:t>
            </a:r>
            <a:r>
              <a:rPr lang="fr-BE" sz="1100" b="1" noProof="0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aire</a:t>
            </a:r>
            <a:endParaRPr lang="fr-BE" sz="1250" noProof="0" dirty="0">
              <a:solidFill>
                <a:srgbClr val="1F003E"/>
              </a:solidFill>
            </a:endParaRPr>
          </a:p>
        </p:txBody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EC1F3BF1-6B8E-7587-E21B-ECDE734AE9C7}"/>
              </a:ext>
            </a:extLst>
          </p:cNvPr>
          <p:cNvSpPr/>
          <p:nvPr/>
        </p:nvSpPr>
        <p:spPr>
          <a:xfrm>
            <a:off x="6417787" y="3831718"/>
            <a:ext cx="1192698" cy="3398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70 km/h</a:t>
            </a:r>
            <a:endParaRPr lang="fr-BE" sz="1200" noProof="0" dirty="0">
              <a:solidFill>
                <a:srgbClr val="1F003E"/>
              </a:solidFill>
            </a:endParaRPr>
          </a:p>
        </p:txBody>
      </p:sp>
      <p:sp>
        <p:nvSpPr>
          <p:cNvPr id="104" name="Text 12">
            <a:extLst>
              <a:ext uri="{FF2B5EF4-FFF2-40B4-BE49-F238E27FC236}">
                <a16:creationId xmlns:a16="http://schemas.microsoft.com/office/drawing/2014/main" id="{44B979F7-0492-2D9D-FE57-B063A217A886}"/>
              </a:ext>
            </a:extLst>
          </p:cNvPr>
          <p:cNvSpPr/>
          <p:nvPr/>
        </p:nvSpPr>
        <p:spPr>
          <a:xfrm>
            <a:off x="947796" y="1771429"/>
            <a:ext cx="1734930" cy="320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fr-BE" sz="14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CRITÈRE</a:t>
            </a:r>
            <a:r>
              <a:rPr lang="fr-BE" sz="1400" b="1" u="sng" dirty="0"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r>
              <a:rPr lang="fr-BE" sz="14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 PRINCIPAUX</a:t>
            </a:r>
            <a:endParaRPr lang="fr-BE" sz="1400" u="sng" noProof="0" dirty="0"/>
          </a:p>
        </p:txBody>
      </p:sp>
      <p:sp>
        <p:nvSpPr>
          <p:cNvPr id="124" name="Text 22">
            <a:extLst>
              <a:ext uri="{FF2B5EF4-FFF2-40B4-BE49-F238E27FC236}">
                <a16:creationId xmlns:a16="http://schemas.microsoft.com/office/drawing/2014/main" id="{562AF3BC-0FEC-31F1-9360-FEB7DE8CD92F}"/>
              </a:ext>
            </a:extLst>
          </p:cNvPr>
          <p:cNvSpPr/>
          <p:nvPr/>
        </p:nvSpPr>
        <p:spPr>
          <a:xfrm>
            <a:off x="947796" y="2481876"/>
            <a:ext cx="2788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fr-BE" sz="770" noProof="0" dirty="0"/>
          </a:p>
        </p:txBody>
      </p:sp>
      <p:sp>
        <p:nvSpPr>
          <p:cNvPr id="128" name="Shape 24">
            <a:extLst>
              <a:ext uri="{FF2B5EF4-FFF2-40B4-BE49-F238E27FC236}">
                <a16:creationId xmlns:a16="http://schemas.microsoft.com/office/drawing/2014/main" id="{861CDC36-56CB-0875-5202-A1D6DD7A08F8}"/>
              </a:ext>
            </a:extLst>
          </p:cNvPr>
          <p:cNvSpPr/>
          <p:nvPr/>
        </p:nvSpPr>
        <p:spPr>
          <a:xfrm>
            <a:off x="3767328" y="3463369"/>
            <a:ext cx="3296827" cy="1"/>
          </a:xfrm>
          <a:prstGeom prst="line">
            <a:avLst/>
          </a:prstGeom>
          <a:noFill/>
          <a:ln w="50800">
            <a:solidFill>
              <a:srgbClr val="8E98A3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32" name="Text 26">
            <a:extLst>
              <a:ext uri="{FF2B5EF4-FFF2-40B4-BE49-F238E27FC236}">
                <a16:creationId xmlns:a16="http://schemas.microsoft.com/office/drawing/2014/main" id="{A0BF5470-D274-37EA-E15E-E35715F19520}"/>
              </a:ext>
            </a:extLst>
          </p:cNvPr>
          <p:cNvSpPr/>
          <p:nvPr/>
        </p:nvSpPr>
        <p:spPr>
          <a:xfrm>
            <a:off x="3433325" y="3181892"/>
            <a:ext cx="677501" cy="1408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Aucun</a:t>
            </a:r>
          </a:p>
        </p:txBody>
      </p:sp>
      <p:sp>
        <p:nvSpPr>
          <p:cNvPr id="136" name="Text 28">
            <a:extLst>
              <a:ext uri="{FF2B5EF4-FFF2-40B4-BE49-F238E27FC236}">
                <a16:creationId xmlns:a16="http://schemas.microsoft.com/office/drawing/2014/main" id="{6325C3DE-78F9-92EF-EF06-F323F725E0DA}"/>
              </a:ext>
            </a:extLst>
          </p:cNvPr>
          <p:cNvSpPr/>
          <p:nvPr/>
        </p:nvSpPr>
        <p:spPr>
          <a:xfrm>
            <a:off x="5009532" y="3134185"/>
            <a:ext cx="839905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Faible</a:t>
            </a:r>
          </a:p>
        </p:txBody>
      </p:sp>
      <p:sp>
        <p:nvSpPr>
          <p:cNvPr id="140" name="Text 30">
            <a:extLst>
              <a:ext uri="{FF2B5EF4-FFF2-40B4-BE49-F238E27FC236}">
                <a16:creationId xmlns:a16="http://schemas.microsoft.com/office/drawing/2014/main" id="{B126EDE8-4E85-1E19-B1CB-B4D1303B2ECC}"/>
              </a:ext>
            </a:extLst>
          </p:cNvPr>
          <p:cNvSpPr/>
          <p:nvPr/>
        </p:nvSpPr>
        <p:spPr>
          <a:xfrm>
            <a:off x="6612926" y="3150087"/>
            <a:ext cx="8915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260"/>
              </a:lnSpc>
            </a:pPr>
            <a:r>
              <a:rPr lang="fr-BE" sz="1050" dirty="0">
                <a:solidFill>
                  <a:srgbClr val="667085"/>
                </a:solidFill>
                <a:latin typeface="Aptos" pitchFamily="34" charset="0"/>
              </a:rPr>
              <a:t>Moyen</a:t>
            </a:r>
          </a:p>
        </p:txBody>
      </p:sp>
      <p:sp>
        <p:nvSpPr>
          <p:cNvPr id="142" name="Shape 31">
            <a:extLst>
              <a:ext uri="{FF2B5EF4-FFF2-40B4-BE49-F238E27FC236}">
                <a16:creationId xmlns:a16="http://schemas.microsoft.com/office/drawing/2014/main" id="{14CAF67F-F7B1-C999-7766-5352194369F7}"/>
              </a:ext>
            </a:extLst>
          </p:cNvPr>
          <p:cNvSpPr/>
          <p:nvPr/>
        </p:nvSpPr>
        <p:spPr>
          <a:xfrm>
            <a:off x="6061149" y="3326982"/>
            <a:ext cx="228600" cy="228600"/>
          </a:xfrm>
          <a:prstGeom prst="ellipse">
            <a:avLst/>
          </a:prstGeom>
          <a:solidFill>
            <a:srgbClr val="6957B8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44" name="Text 25">
            <a:extLst>
              <a:ext uri="{FF2B5EF4-FFF2-40B4-BE49-F238E27FC236}">
                <a16:creationId xmlns:a16="http://schemas.microsoft.com/office/drawing/2014/main" id="{1E346362-FE3F-1284-6B34-14667D6EC342}"/>
              </a:ext>
            </a:extLst>
          </p:cNvPr>
          <p:cNvSpPr/>
          <p:nvPr/>
        </p:nvSpPr>
        <p:spPr>
          <a:xfrm>
            <a:off x="3360421" y="2182657"/>
            <a:ext cx="764715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667085"/>
                </a:solidFill>
                <a:latin typeface="Aptos" pitchFamily="34" charset="0"/>
              </a:rPr>
              <a:t>Niveau 1 à 3</a:t>
            </a:r>
          </a:p>
        </p:txBody>
      </p:sp>
      <p:sp>
        <p:nvSpPr>
          <p:cNvPr id="146" name="Text 20">
            <a:extLst>
              <a:ext uri="{FF2B5EF4-FFF2-40B4-BE49-F238E27FC236}">
                <a16:creationId xmlns:a16="http://schemas.microsoft.com/office/drawing/2014/main" id="{06C27C06-2A30-2350-AD29-CC91E71F81E8}"/>
              </a:ext>
            </a:extLst>
          </p:cNvPr>
          <p:cNvSpPr/>
          <p:nvPr/>
        </p:nvSpPr>
        <p:spPr>
          <a:xfrm>
            <a:off x="1048706" y="3041757"/>
            <a:ext cx="2044507" cy="6389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fr-BE" sz="1200" b="1" dirty="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r>
              <a:rPr lang="fr-BE" sz="1200" b="1" noProof="0" dirty="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• Présence et concentration de bâtis</a:t>
            </a:r>
          </a:p>
          <a:p>
            <a:r>
              <a:rPr lang="fr-BE" sz="12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Dispersion du bâti (continue ou concentration)</a:t>
            </a:r>
            <a:endParaRPr lang="fr-BE" sz="1200" noProof="0" dirty="0">
              <a:solidFill>
                <a:srgbClr val="000000"/>
              </a:solidFill>
            </a:endParaRPr>
          </a:p>
        </p:txBody>
      </p:sp>
      <p:sp>
        <p:nvSpPr>
          <p:cNvPr id="148" name="Text 20">
            <a:extLst>
              <a:ext uri="{FF2B5EF4-FFF2-40B4-BE49-F238E27FC236}">
                <a16:creationId xmlns:a16="http://schemas.microsoft.com/office/drawing/2014/main" id="{0D37E1D1-F803-69A4-B0E7-E806A0D91B44}"/>
              </a:ext>
            </a:extLst>
          </p:cNvPr>
          <p:cNvSpPr/>
          <p:nvPr/>
        </p:nvSpPr>
        <p:spPr>
          <a:xfrm>
            <a:off x="1048706" y="4924649"/>
            <a:ext cx="2788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fr-BE" sz="1300" b="1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3 • Sécurité</a:t>
            </a:r>
          </a:p>
          <a:p>
            <a:r>
              <a:rPr lang="fr-FR" sz="9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Ė</a:t>
            </a:r>
            <a:r>
              <a:rPr lang="fr-BE" sz="9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valuation du risque d’accident</a:t>
            </a:r>
            <a:endParaRPr lang="fr-BE" sz="900" dirty="0"/>
          </a:p>
        </p:txBody>
      </p:sp>
      <p:sp>
        <p:nvSpPr>
          <p:cNvPr id="152" name="Text 12">
            <a:extLst>
              <a:ext uri="{FF2B5EF4-FFF2-40B4-BE49-F238E27FC236}">
                <a16:creationId xmlns:a16="http://schemas.microsoft.com/office/drawing/2014/main" id="{C938F629-C346-854A-A18D-D27F97D75F89}"/>
              </a:ext>
            </a:extLst>
          </p:cNvPr>
          <p:cNvSpPr/>
          <p:nvPr/>
        </p:nvSpPr>
        <p:spPr>
          <a:xfrm>
            <a:off x="744550" y="4502801"/>
            <a:ext cx="2141422" cy="391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3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CRITÈRE</a:t>
            </a:r>
            <a:r>
              <a:rPr lang="fr-BE" sz="1300" b="1" u="sng" dirty="0"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r>
              <a:rPr lang="fr-BE" sz="1300" b="1" u="sng" noProof="0" dirty="0">
                <a:latin typeface="Aptos" pitchFamily="34" charset="0"/>
                <a:ea typeface="Aptos" pitchFamily="34" charset="-122"/>
                <a:cs typeface="Aptos" pitchFamily="34" charset="-120"/>
              </a:rPr>
              <a:t> SECONDAIRES</a:t>
            </a:r>
            <a:endParaRPr lang="fr-BE" sz="1300" u="sng" noProof="0" dirty="0"/>
          </a:p>
        </p:txBody>
      </p:sp>
      <p:cxnSp>
        <p:nvCxnSpPr>
          <p:cNvPr id="162" name="Connecteur droit 161">
            <a:extLst>
              <a:ext uri="{FF2B5EF4-FFF2-40B4-BE49-F238E27FC236}">
                <a16:creationId xmlns:a16="http://schemas.microsoft.com/office/drawing/2014/main" id="{F02315F6-286A-8518-BD01-81E84FB64EA7}"/>
              </a:ext>
            </a:extLst>
          </p:cNvPr>
          <p:cNvCxnSpPr>
            <a:cxnSpLocks/>
          </p:cNvCxnSpPr>
          <p:nvPr/>
        </p:nvCxnSpPr>
        <p:spPr>
          <a:xfrm>
            <a:off x="3763917" y="3374596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3" name="Connecteur droit 162">
            <a:extLst>
              <a:ext uri="{FF2B5EF4-FFF2-40B4-BE49-F238E27FC236}">
                <a16:creationId xmlns:a16="http://schemas.microsoft.com/office/drawing/2014/main" id="{EA69FBF0-85C2-F912-05A0-F5067FA07823}"/>
              </a:ext>
            </a:extLst>
          </p:cNvPr>
          <p:cNvCxnSpPr>
            <a:cxnSpLocks/>
          </p:cNvCxnSpPr>
          <p:nvPr/>
        </p:nvCxnSpPr>
        <p:spPr>
          <a:xfrm>
            <a:off x="5415536" y="3374596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4" name="Connecteur droit 163">
            <a:extLst>
              <a:ext uri="{FF2B5EF4-FFF2-40B4-BE49-F238E27FC236}">
                <a16:creationId xmlns:a16="http://schemas.microsoft.com/office/drawing/2014/main" id="{6AD24F6D-BBB0-E1CC-EA54-45CCA36A1794}"/>
              </a:ext>
            </a:extLst>
          </p:cNvPr>
          <p:cNvCxnSpPr>
            <a:cxnSpLocks/>
          </p:cNvCxnSpPr>
          <p:nvPr/>
        </p:nvCxnSpPr>
        <p:spPr>
          <a:xfrm>
            <a:off x="7067155" y="3374596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5" name="Connecteur droit 164">
            <a:extLst>
              <a:ext uri="{FF2B5EF4-FFF2-40B4-BE49-F238E27FC236}">
                <a16:creationId xmlns:a16="http://schemas.microsoft.com/office/drawing/2014/main" id="{EBA25365-2E23-7B5C-BEF9-201050BB4779}"/>
              </a:ext>
            </a:extLst>
          </p:cNvPr>
          <p:cNvCxnSpPr>
            <a:cxnSpLocks/>
          </p:cNvCxnSpPr>
          <p:nvPr/>
        </p:nvCxnSpPr>
        <p:spPr>
          <a:xfrm>
            <a:off x="3760933" y="2393131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6" name="Connecteur droit 165">
            <a:extLst>
              <a:ext uri="{FF2B5EF4-FFF2-40B4-BE49-F238E27FC236}">
                <a16:creationId xmlns:a16="http://schemas.microsoft.com/office/drawing/2014/main" id="{D52A050A-6ED4-C31F-37E0-712300EE58E2}"/>
              </a:ext>
            </a:extLst>
          </p:cNvPr>
          <p:cNvCxnSpPr>
            <a:cxnSpLocks/>
          </p:cNvCxnSpPr>
          <p:nvPr/>
        </p:nvCxnSpPr>
        <p:spPr>
          <a:xfrm>
            <a:off x="5391126" y="2393131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7" name="Connecteur droit 166">
            <a:extLst>
              <a:ext uri="{FF2B5EF4-FFF2-40B4-BE49-F238E27FC236}">
                <a16:creationId xmlns:a16="http://schemas.microsoft.com/office/drawing/2014/main" id="{CDE331FC-5237-990F-7C3A-F4C25AD77A71}"/>
              </a:ext>
            </a:extLst>
          </p:cNvPr>
          <p:cNvCxnSpPr>
            <a:cxnSpLocks/>
          </p:cNvCxnSpPr>
          <p:nvPr/>
        </p:nvCxnSpPr>
        <p:spPr>
          <a:xfrm>
            <a:off x="7064171" y="2393131"/>
            <a:ext cx="0" cy="160284"/>
          </a:xfrm>
          <a:prstGeom prst="line">
            <a:avLst/>
          </a:prstGeom>
          <a:noFill/>
          <a:ln w="28575">
            <a:solidFill>
              <a:srgbClr val="8E98A3"/>
            </a:solidFill>
            <a:prstDash val="solid"/>
            <a:tailEnd type="none"/>
          </a:ln>
        </p:spPr>
      </p:cxnSp>
      <p:cxnSp>
        <p:nvCxnSpPr>
          <p:cNvPr id="168" name="Connecteur droit 167">
            <a:extLst>
              <a:ext uri="{FF2B5EF4-FFF2-40B4-BE49-F238E27FC236}">
                <a16:creationId xmlns:a16="http://schemas.microsoft.com/office/drawing/2014/main" id="{0D8404C2-BDAA-0644-CF5B-49B959F6328F}"/>
              </a:ext>
            </a:extLst>
          </p:cNvPr>
          <p:cNvCxnSpPr>
            <a:cxnSpLocks/>
          </p:cNvCxnSpPr>
          <p:nvPr/>
        </p:nvCxnSpPr>
        <p:spPr>
          <a:xfrm>
            <a:off x="3763925" y="500052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69" name="Connecteur droit 168">
            <a:extLst>
              <a:ext uri="{FF2B5EF4-FFF2-40B4-BE49-F238E27FC236}">
                <a16:creationId xmlns:a16="http://schemas.microsoft.com/office/drawing/2014/main" id="{8CCE572C-2483-8E36-4450-EE8F310F9363}"/>
              </a:ext>
            </a:extLst>
          </p:cNvPr>
          <p:cNvCxnSpPr>
            <a:cxnSpLocks/>
          </p:cNvCxnSpPr>
          <p:nvPr/>
        </p:nvCxnSpPr>
        <p:spPr>
          <a:xfrm>
            <a:off x="5394118" y="500052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0" name="Connecteur droit 169">
            <a:extLst>
              <a:ext uri="{FF2B5EF4-FFF2-40B4-BE49-F238E27FC236}">
                <a16:creationId xmlns:a16="http://schemas.microsoft.com/office/drawing/2014/main" id="{AB13E8F8-C218-156E-1562-DF9434217760}"/>
              </a:ext>
            </a:extLst>
          </p:cNvPr>
          <p:cNvCxnSpPr>
            <a:cxnSpLocks/>
          </p:cNvCxnSpPr>
          <p:nvPr/>
        </p:nvCxnSpPr>
        <p:spPr>
          <a:xfrm>
            <a:off x="7067163" y="500052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1" name="Connecteur droit 170">
            <a:extLst>
              <a:ext uri="{FF2B5EF4-FFF2-40B4-BE49-F238E27FC236}">
                <a16:creationId xmlns:a16="http://schemas.microsoft.com/office/drawing/2014/main" id="{EB7983B6-81F3-B76E-CD2C-4359D2CFDE3E}"/>
              </a:ext>
            </a:extLst>
          </p:cNvPr>
          <p:cNvCxnSpPr>
            <a:cxnSpLocks/>
          </p:cNvCxnSpPr>
          <p:nvPr/>
        </p:nvCxnSpPr>
        <p:spPr>
          <a:xfrm>
            <a:off x="3760937" y="562640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2" name="Connecteur droit 171">
            <a:extLst>
              <a:ext uri="{FF2B5EF4-FFF2-40B4-BE49-F238E27FC236}">
                <a16:creationId xmlns:a16="http://schemas.microsoft.com/office/drawing/2014/main" id="{A58E01AD-5CAD-4BD5-7812-E2C554F11A36}"/>
              </a:ext>
            </a:extLst>
          </p:cNvPr>
          <p:cNvCxnSpPr>
            <a:cxnSpLocks/>
          </p:cNvCxnSpPr>
          <p:nvPr/>
        </p:nvCxnSpPr>
        <p:spPr>
          <a:xfrm>
            <a:off x="5391130" y="562640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3" name="Connecteur droit 172">
            <a:extLst>
              <a:ext uri="{FF2B5EF4-FFF2-40B4-BE49-F238E27FC236}">
                <a16:creationId xmlns:a16="http://schemas.microsoft.com/office/drawing/2014/main" id="{DA4DCADD-485B-6389-7A2C-401FCFB2F8C3}"/>
              </a:ext>
            </a:extLst>
          </p:cNvPr>
          <p:cNvCxnSpPr>
            <a:cxnSpLocks/>
          </p:cNvCxnSpPr>
          <p:nvPr/>
        </p:nvCxnSpPr>
        <p:spPr>
          <a:xfrm>
            <a:off x="7064175" y="562640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sp>
        <p:nvSpPr>
          <p:cNvPr id="175" name="Shape 24">
            <a:extLst>
              <a:ext uri="{FF2B5EF4-FFF2-40B4-BE49-F238E27FC236}">
                <a16:creationId xmlns:a16="http://schemas.microsoft.com/office/drawing/2014/main" id="{1E171BA1-66E2-691C-DA31-2538EF83396C}"/>
              </a:ext>
            </a:extLst>
          </p:cNvPr>
          <p:cNvSpPr/>
          <p:nvPr/>
        </p:nvSpPr>
        <p:spPr>
          <a:xfrm>
            <a:off x="3770318" y="2473279"/>
            <a:ext cx="3296827" cy="1"/>
          </a:xfrm>
          <a:prstGeom prst="line">
            <a:avLst/>
          </a:prstGeom>
          <a:noFill/>
          <a:ln w="50800">
            <a:solidFill>
              <a:srgbClr val="8E98A3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77" name="Shape 24">
            <a:extLst>
              <a:ext uri="{FF2B5EF4-FFF2-40B4-BE49-F238E27FC236}">
                <a16:creationId xmlns:a16="http://schemas.microsoft.com/office/drawing/2014/main" id="{DE2DD062-1CDD-1480-9F26-15D199223022}"/>
              </a:ext>
            </a:extLst>
          </p:cNvPr>
          <p:cNvSpPr/>
          <p:nvPr/>
        </p:nvSpPr>
        <p:spPr>
          <a:xfrm>
            <a:off x="3773312" y="5080667"/>
            <a:ext cx="3296827" cy="1"/>
          </a:xfrm>
          <a:prstGeom prst="line">
            <a:avLst/>
          </a:prstGeom>
          <a:noFill/>
          <a:ln w="25400">
            <a:solidFill>
              <a:srgbClr val="BAC0C6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79" name="Shape 24">
            <a:extLst>
              <a:ext uri="{FF2B5EF4-FFF2-40B4-BE49-F238E27FC236}">
                <a16:creationId xmlns:a16="http://schemas.microsoft.com/office/drawing/2014/main" id="{D7F101E5-F81A-1077-F921-2F28C2354A98}"/>
              </a:ext>
            </a:extLst>
          </p:cNvPr>
          <p:cNvSpPr/>
          <p:nvPr/>
        </p:nvSpPr>
        <p:spPr>
          <a:xfrm>
            <a:off x="3776308" y="5706547"/>
            <a:ext cx="3296827" cy="1"/>
          </a:xfrm>
          <a:prstGeom prst="line">
            <a:avLst/>
          </a:prstGeom>
          <a:noFill/>
          <a:ln w="25400">
            <a:solidFill>
              <a:srgbClr val="BAC0C6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F3E9D587-F17C-B7E9-96C8-332277417FF0}"/>
              </a:ext>
            </a:extLst>
          </p:cNvPr>
          <p:cNvSpPr/>
          <p:nvPr/>
        </p:nvSpPr>
        <p:spPr>
          <a:xfrm>
            <a:off x="4696036" y="2363551"/>
            <a:ext cx="219456" cy="219456"/>
          </a:xfrm>
          <a:prstGeom prst="ellipse">
            <a:avLst/>
          </a:prstGeom>
          <a:solidFill>
            <a:srgbClr val="008F95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7058299E-C3FA-7D75-F859-30DBEB82539D}"/>
              </a:ext>
            </a:extLst>
          </p:cNvPr>
          <p:cNvSpPr/>
          <p:nvPr/>
        </p:nvSpPr>
        <p:spPr>
          <a:xfrm>
            <a:off x="5880783" y="4970939"/>
            <a:ext cx="219456" cy="219456"/>
          </a:xfrm>
          <a:prstGeom prst="ellipse">
            <a:avLst/>
          </a:prstGeom>
          <a:solidFill>
            <a:srgbClr val="B77900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BBED391E-C456-AB82-C06E-E51B90346E53}"/>
              </a:ext>
            </a:extLst>
          </p:cNvPr>
          <p:cNvSpPr/>
          <p:nvPr/>
        </p:nvSpPr>
        <p:spPr>
          <a:xfrm>
            <a:off x="5588109" y="5596819"/>
            <a:ext cx="219456" cy="219456"/>
          </a:xfrm>
          <a:prstGeom prst="ellipse">
            <a:avLst/>
          </a:prstGeom>
          <a:solidFill>
            <a:srgbClr val="667085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7466B0-5DEF-D203-37C1-C85CAFD57B36}"/>
              </a:ext>
            </a:extLst>
          </p:cNvPr>
          <p:cNvSpPr/>
          <p:nvPr/>
        </p:nvSpPr>
        <p:spPr>
          <a:xfrm>
            <a:off x="3484954" y="4515589"/>
            <a:ext cx="3969165" cy="240991"/>
          </a:xfrm>
          <a:prstGeom prst="rect">
            <a:avLst/>
          </a:prstGeom>
          <a:solidFill>
            <a:srgbClr val="FFF2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8" name="Text 51">
            <a:extLst>
              <a:ext uri="{FF2B5EF4-FFF2-40B4-BE49-F238E27FC236}">
                <a16:creationId xmlns:a16="http://schemas.microsoft.com/office/drawing/2014/main" id="{A56A8739-BE81-39CF-CADD-82FEAD1FF7D3}"/>
              </a:ext>
            </a:extLst>
          </p:cNvPr>
          <p:cNvSpPr/>
          <p:nvPr/>
        </p:nvSpPr>
        <p:spPr>
          <a:xfrm>
            <a:off x="3300966" y="6320247"/>
            <a:ext cx="962166" cy="349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r>
              <a:rPr lang="fr-BE" sz="1200" b="1" noProof="0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 km/h</a:t>
            </a:r>
            <a:endParaRPr lang="fr-BE" sz="1200" noProof="0" dirty="0">
              <a:solidFill>
                <a:srgbClr val="1F003E"/>
              </a:solidFill>
            </a:endParaRPr>
          </a:p>
        </p:txBody>
      </p:sp>
      <p:sp>
        <p:nvSpPr>
          <p:cNvPr id="46" name="Text 55">
            <a:extLst>
              <a:ext uri="{FF2B5EF4-FFF2-40B4-BE49-F238E27FC236}">
                <a16:creationId xmlns:a16="http://schemas.microsoft.com/office/drawing/2014/main" id="{F46C0640-ED35-4A64-B1B5-BF0C1DF823D8}"/>
              </a:ext>
            </a:extLst>
          </p:cNvPr>
          <p:cNvSpPr/>
          <p:nvPr/>
        </p:nvSpPr>
        <p:spPr>
          <a:xfrm>
            <a:off x="6417787" y="6326404"/>
            <a:ext cx="1192698" cy="3398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noProof="0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70 km/h</a:t>
            </a:r>
            <a:endParaRPr lang="fr-BE" sz="1200" noProof="0" dirty="0">
              <a:solidFill>
                <a:srgbClr val="1F003E"/>
              </a:solidFill>
            </a:endParaRPr>
          </a:p>
        </p:txBody>
      </p:sp>
      <p:sp>
        <p:nvSpPr>
          <p:cNvPr id="51" name="Text 51">
            <a:extLst>
              <a:ext uri="{FF2B5EF4-FFF2-40B4-BE49-F238E27FC236}">
                <a16:creationId xmlns:a16="http://schemas.microsoft.com/office/drawing/2014/main" id="{FF183195-3539-425F-8DA0-007266BB8859}"/>
              </a:ext>
            </a:extLst>
          </p:cNvPr>
          <p:cNvSpPr/>
          <p:nvPr/>
        </p:nvSpPr>
        <p:spPr>
          <a:xfrm>
            <a:off x="4874486" y="6324234"/>
            <a:ext cx="962166" cy="349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fr-BE" sz="1200" b="1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r>
              <a:rPr lang="fr-BE" sz="1200" b="1" noProof="0" dirty="0">
                <a:solidFill>
                  <a:srgbClr val="1F0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 km/h</a:t>
            </a:r>
            <a:endParaRPr lang="fr-BE" sz="1200" noProof="0" dirty="0">
              <a:solidFill>
                <a:srgbClr val="1F003E"/>
              </a:solidFill>
            </a:endParaRPr>
          </a:p>
        </p:txBody>
      </p:sp>
      <p:sp>
        <p:nvSpPr>
          <p:cNvPr id="62" name="Text 12">
            <a:extLst>
              <a:ext uri="{FF2B5EF4-FFF2-40B4-BE49-F238E27FC236}">
                <a16:creationId xmlns:a16="http://schemas.microsoft.com/office/drawing/2014/main" id="{56D3BE2B-87F8-371C-5B21-47A69742AC02}"/>
              </a:ext>
            </a:extLst>
          </p:cNvPr>
          <p:cNvSpPr/>
          <p:nvPr/>
        </p:nvSpPr>
        <p:spPr>
          <a:xfrm>
            <a:off x="7903199" y="1719087"/>
            <a:ext cx="3867335" cy="4598586"/>
          </a:xfrm>
          <a:prstGeom prst="roundRect">
            <a:avLst>
              <a:gd name="adj" fmla="val 8654"/>
            </a:avLst>
          </a:prstGeom>
          <a:noFill/>
          <a:ln>
            <a:solidFill>
              <a:srgbClr val="0070C0"/>
            </a:solidFill>
          </a:ln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fr-BE" sz="1400" u="sng" dirty="0">
                <a:solidFill>
                  <a:srgbClr val="173F5F"/>
                </a:solidFill>
                <a:latin typeface="Aptos" pitchFamily="34" charset="0"/>
              </a:rPr>
              <a:t>Activités locales</a:t>
            </a: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. Les infrastructures susceptibles de favoriser des activités locales le long d’une voirie sont (liste non exhaustive) :</a:t>
            </a:r>
          </a:p>
          <a:p>
            <a:pPr algn="l">
              <a:lnSpc>
                <a:spcPct val="120000"/>
              </a:lnSpc>
            </a:pPr>
            <a:endParaRPr lang="fr-BE" sz="400" dirty="0">
              <a:solidFill>
                <a:srgbClr val="173F5F"/>
              </a:solidFill>
              <a:latin typeface="Aptos" pitchFamily="34" charset="0"/>
            </a:endParaRP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Trottoirs conformes, de largeur supérieure à 1.5 m et dépourvus d’obstacle (permanent comme temporaire).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Présence régulière de mobilier urbain.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Présence régulière d’aménagements paysagers entretenus.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Commerces de proximité (épicerie, boulangerie, snack, pharmacie, librairie, etc.).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Infrastructure de service (hôpital, poste, gare, etc.).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Infrastructure sportive ou de loisir (centre sportif, terrain de foot, manège, site touristique, etc.).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Stationnement réglementaire et régulier en voirie.</a:t>
            </a:r>
          </a:p>
          <a:p>
            <a:pPr marL="285750" indent="-285750" algn="l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r-BE" sz="1400" dirty="0">
                <a:solidFill>
                  <a:srgbClr val="173F5F"/>
                </a:solidFill>
                <a:latin typeface="Aptos" pitchFamily="34" charset="0"/>
              </a:rPr>
              <a:t>Autre : ………………………………………</a:t>
            </a:r>
          </a:p>
        </p:txBody>
      </p:sp>
      <p:sp>
        <p:nvSpPr>
          <p:cNvPr id="10" name="Text 40">
            <a:extLst>
              <a:ext uri="{FF2B5EF4-FFF2-40B4-BE49-F238E27FC236}">
                <a16:creationId xmlns:a16="http://schemas.microsoft.com/office/drawing/2014/main" id="{9CE91B58-8EFD-6C7F-21AF-0A3DBE1F090F}"/>
              </a:ext>
            </a:extLst>
          </p:cNvPr>
          <p:cNvSpPr/>
          <p:nvPr/>
        </p:nvSpPr>
        <p:spPr>
          <a:xfrm>
            <a:off x="1056495" y="5887843"/>
            <a:ext cx="1703564" cy="391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47500" lnSpcReduction="20000"/>
          </a:bodyPr>
          <a:lstStyle/>
          <a:p>
            <a:r>
              <a:rPr lang="fr-BE" sz="3000" b="1" dirty="0">
                <a:latin typeface="Aptos" pitchFamily="34" charset="0"/>
              </a:rPr>
              <a:t>5 </a:t>
            </a:r>
            <a:r>
              <a:rPr lang="fr-BE" sz="30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• Vitesse pratiquée</a:t>
            </a:r>
            <a:endParaRPr lang="fr-BE" sz="3000" b="1" dirty="0">
              <a:latin typeface="Aptos" pitchFamily="34" charset="0"/>
            </a:endParaRPr>
          </a:p>
          <a:p>
            <a:r>
              <a:rPr lang="fr-BE" sz="1700" i="1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Mesure de la V</a:t>
            </a:r>
            <a:r>
              <a:rPr lang="fr-BE" sz="1700" i="1" baseline="-100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</a:t>
            </a:r>
            <a:endParaRPr lang="fr-BE" sz="1700" baseline="-10000" dirty="0"/>
          </a:p>
        </p:txBody>
      </p:sp>
      <p:sp>
        <p:nvSpPr>
          <p:cNvPr id="11" name="Text 43">
            <a:extLst>
              <a:ext uri="{FF2B5EF4-FFF2-40B4-BE49-F238E27FC236}">
                <a16:creationId xmlns:a16="http://schemas.microsoft.com/office/drawing/2014/main" id="{6B4FC118-0731-9379-4C39-4E1FE1440564}"/>
              </a:ext>
            </a:extLst>
          </p:cNvPr>
          <p:cNvSpPr/>
          <p:nvPr/>
        </p:nvSpPr>
        <p:spPr>
          <a:xfrm>
            <a:off x="3082038" y="5918454"/>
            <a:ext cx="1352267" cy="18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  <a:sym typeface="Symbol" panose="05050102010706020507" pitchFamily="18" charset="2"/>
              </a:rPr>
              <a:t> 90 km/h</a:t>
            </a:r>
            <a:endParaRPr lang="fr-BE" sz="1000" baseline="-10000" dirty="0">
              <a:solidFill>
                <a:srgbClr val="929BAC"/>
              </a:solidFill>
              <a:latin typeface="Aptos" pitchFamily="34" charset="0"/>
            </a:endParaRPr>
          </a:p>
        </p:txBody>
      </p:sp>
      <p:sp>
        <p:nvSpPr>
          <p:cNvPr id="13" name="Text 45">
            <a:extLst>
              <a:ext uri="{FF2B5EF4-FFF2-40B4-BE49-F238E27FC236}">
                <a16:creationId xmlns:a16="http://schemas.microsoft.com/office/drawing/2014/main" id="{78A3A357-9A35-25D6-3532-EB1E65A44913}"/>
              </a:ext>
            </a:extLst>
          </p:cNvPr>
          <p:cNvSpPr/>
          <p:nvPr/>
        </p:nvSpPr>
        <p:spPr>
          <a:xfrm>
            <a:off x="4827730" y="5918454"/>
            <a:ext cx="1134566" cy="172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50" dirty="0">
                <a:solidFill>
                  <a:srgbClr val="929BAC"/>
                </a:solidFill>
                <a:latin typeface="Aptos" pitchFamily="34" charset="0"/>
              </a:rPr>
              <a:t>Entre 80 et 90 km/h</a:t>
            </a:r>
          </a:p>
        </p:txBody>
      </p:sp>
      <p:sp>
        <p:nvSpPr>
          <p:cNvPr id="14" name="Text 47">
            <a:extLst>
              <a:ext uri="{FF2B5EF4-FFF2-40B4-BE49-F238E27FC236}">
                <a16:creationId xmlns:a16="http://schemas.microsoft.com/office/drawing/2014/main" id="{E19B853C-480B-184B-611B-D7CF4FFB1E05}"/>
              </a:ext>
            </a:extLst>
          </p:cNvPr>
          <p:cNvSpPr/>
          <p:nvPr/>
        </p:nvSpPr>
        <p:spPr>
          <a:xfrm>
            <a:off x="6228244" y="5926524"/>
            <a:ext cx="1508757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BE" sz="1000" dirty="0">
                <a:solidFill>
                  <a:srgbClr val="929BAC"/>
                </a:solidFill>
                <a:latin typeface="Aptos" pitchFamily="34" charset="0"/>
                <a:sym typeface="Symbol" panose="05050102010706020507" pitchFamily="18" charset="2"/>
              </a:rPr>
              <a:t>&lt; 80 km/h</a:t>
            </a:r>
            <a:endParaRPr lang="fr-BE" sz="1000" baseline="-10000" dirty="0">
              <a:solidFill>
                <a:srgbClr val="929BAC"/>
              </a:solidFill>
              <a:latin typeface="Aptos" pitchFamily="34" charset="0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E2E6A33-27E4-6E70-A438-E71EE11AB551}"/>
              </a:ext>
            </a:extLst>
          </p:cNvPr>
          <p:cNvCxnSpPr>
            <a:cxnSpLocks/>
          </p:cNvCxnSpPr>
          <p:nvPr/>
        </p:nvCxnSpPr>
        <p:spPr>
          <a:xfrm>
            <a:off x="3766268" y="613688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8220D38-65AD-530C-F0E6-D753BD517035}"/>
              </a:ext>
            </a:extLst>
          </p:cNvPr>
          <p:cNvCxnSpPr>
            <a:cxnSpLocks/>
          </p:cNvCxnSpPr>
          <p:nvPr/>
        </p:nvCxnSpPr>
        <p:spPr>
          <a:xfrm>
            <a:off x="5396461" y="613688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142D3D2-2EE2-0CB9-8CD4-10FEB95E2B8C}"/>
              </a:ext>
            </a:extLst>
          </p:cNvPr>
          <p:cNvCxnSpPr>
            <a:cxnSpLocks/>
          </p:cNvCxnSpPr>
          <p:nvPr/>
        </p:nvCxnSpPr>
        <p:spPr>
          <a:xfrm>
            <a:off x="7069506" y="6136885"/>
            <a:ext cx="0" cy="160284"/>
          </a:xfrm>
          <a:prstGeom prst="line">
            <a:avLst/>
          </a:prstGeom>
          <a:noFill/>
          <a:ln w="28575">
            <a:solidFill>
              <a:srgbClr val="BAC0C6"/>
            </a:solidFill>
            <a:prstDash val="solid"/>
            <a:tailEnd type="none"/>
          </a:ln>
        </p:spPr>
      </p:cxnSp>
      <p:sp>
        <p:nvSpPr>
          <p:cNvPr id="18" name="Shape 24">
            <a:extLst>
              <a:ext uri="{FF2B5EF4-FFF2-40B4-BE49-F238E27FC236}">
                <a16:creationId xmlns:a16="http://schemas.microsoft.com/office/drawing/2014/main" id="{177D381C-6D7E-5962-FB24-EDC8D81A7D5B}"/>
              </a:ext>
            </a:extLst>
          </p:cNvPr>
          <p:cNvSpPr/>
          <p:nvPr/>
        </p:nvSpPr>
        <p:spPr>
          <a:xfrm>
            <a:off x="3781639" y="6217027"/>
            <a:ext cx="3296827" cy="1"/>
          </a:xfrm>
          <a:prstGeom prst="line">
            <a:avLst/>
          </a:prstGeom>
          <a:noFill/>
          <a:ln w="25400">
            <a:solidFill>
              <a:srgbClr val="BAC0C6"/>
            </a:solidFill>
            <a:prstDash val="solid"/>
            <a:tailEnd type="none"/>
          </a:ln>
        </p:spPr>
        <p:txBody>
          <a:bodyPr/>
          <a:lstStyle/>
          <a:p>
            <a:endParaRPr lang="fr-BE" noProof="0" dirty="0"/>
          </a:p>
        </p:txBody>
      </p:sp>
      <p:sp>
        <p:nvSpPr>
          <p:cNvPr id="19" name="Shape 48">
            <a:extLst>
              <a:ext uri="{FF2B5EF4-FFF2-40B4-BE49-F238E27FC236}">
                <a16:creationId xmlns:a16="http://schemas.microsoft.com/office/drawing/2014/main" id="{2B252488-70DC-996D-C500-D63DF5550D7B}"/>
              </a:ext>
            </a:extLst>
          </p:cNvPr>
          <p:cNvSpPr/>
          <p:nvPr/>
        </p:nvSpPr>
        <p:spPr>
          <a:xfrm>
            <a:off x="5593440" y="6107299"/>
            <a:ext cx="219456" cy="219456"/>
          </a:xfrm>
          <a:prstGeom prst="ellipse">
            <a:avLst/>
          </a:prstGeom>
          <a:solidFill>
            <a:srgbClr val="667085"/>
          </a:solidFill>
          <a:ln w="12700">
            <a:solidFill>
              <a:srgbClr val="FFFFFF"/>
            </a:solidFill>
            <a:prstDash val="solid"/>
          </a:ln>
          <a:effectLst/>
        </p:spPr>
        <p:txBody>
          <a:bodyPr/>
          <a:lstStyle/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2472149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03F659F764314C8EFC0E901F4E44EE" ma:contentTypeVersion="17" ma:contentTypeDescription="Crée un document." ma:contentTypeScope="" ma:versionID="b9fea0a03c6c4a7a7a36f4f1bcb7aaa1">
  <xsd:schema xmlns:xsd="http://www.w3.org/2001/XMLSchema" xmlns:xs="http://www.w3.org/2001/XMLSchema" xmlns:p="http://schemas.microsoft.com/office/2006/metadata/properties" xmlns:ns2="b27d2920-2bbd-4aea-87f6-af06df40e978" xmlns:ns3="fed1a37b-5551-4087-bd33-3707d92c6267" targetNamespace="http://schemas.microsoft.com/office/2006/metadata/properties" ma:root="true" ma:fieldsID="b28fcdd48534a531bc9942acf42e7b15" ns2:_="" ns3:_="">
    <xsd:import namespace="b27d2920-2bbd-4aea-87f6-af06df40e978"/>
    <xsd:import namespace="fed1a37b-5551-4087-bd33-3707d92c62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7d2920-2bbd-4aea-87f6-af06df40e9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cc4018d8-b214-4a48-af45-02710e18d6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d1a37b-5551-4087-bd33-3707d92c626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eba36d1d-77dd-444e-97d3-e1616cbab2ed}" ma:internalName="TaxCatchAll" ma:showField="CatchAllData" ma:web="fed1a37b-5551-4087-bd33-3707d92c62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7d2920-2bbd-4aea-87f6-af06df40e978">
      <Terms xmlns="http://schemas.microsoft.com/office/infopath/2007/PartnerControls"/>
    </lcf76f155ced4ddcb4097134ff3c332f>
    <TaxCatchAll xmlns="fed1a37b-5551-4087-bd33-3707d92c626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437B2F-7F03-4FCB-96BE-9E2926081D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7d2920-2bbd-4aea-87f6-af06df40e978"/>
    <ds:schemaRef ds:uri="fed1a37b-5551-4087-bd33-3707d92c62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3A7667-534E-4789-801A-1A18F9294D35}">
  <ds:schemaRefs>
    <ds:schemaRef ds:uri="http://purl.org/dc/dcmitype/"/>
    <ds:schemaRef ds:uri="http://purl.org/dc/elements/1.1/"/>
    <ds:schemaRef ds:uri="http://schemas.microsoft.com/office/2006/metadata/properties"/>
    <ds:schemaRef ds:uri="fed1a37b-5551-4087-bd33-3707d92c6267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27d2920-2bbd-4aea-87f6-af06df40e97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6A1E547-9DDA-4D73-B605-9E545D5B2C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970</Words>
  <Application>Microsoft Office PowerPoint</Application>
  <PresentationFormat>Grand écran</PresentationFormat>
  <Paragraphs>163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Aptos</vt:lpstr>
      <vt:lpstr>Arial</vt:lpstr>
      <vt:lpstr>Courier New</vt:lpstr>
      <vt:lpstr>Office Theme</vt:lpstr>
      <vt:lpstr>Présentation PowerPoint</vt:lpstr>
      <vt:lpstr>Présentation PowerPoint</vt:lpstr>
      <vt:lpstr>Présentation PowerPoint</vt:lpstr>
    </vt:vector>
  </TitlesOfParts>
  <Company>SPW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Logigrammes limitation de vitesse V4 avec V85</dc:title>
  <dc:subject>V85 intégrée en deuxième position pour les zones périurbaine et rase campagne</dc:subject>
  <dc:creator>SENLIK Abdulkadir</dc:creator>
  <cp:lastModifiedBy>VAN CAILLIE Brigitte</cp:lastModifiedBy>
  <cp:revision>7</cp:revision>
  <cp:lastPrinted>2026-09-08T07:00:06Z</cp:lastPrinted>
  <dcterms:created xsi:type="dcterms:W3CDTF">2026-09-07T13:37:35Z</dcterms:created>
  <dcterms:modified xsi:type="dcterms:W3CDTF">2026-10-08T07:18:07Z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7a477d1-147d-4e34-b5e3-7b26d2f44870_Enabled">
    <vt:lpwstr>true</vt:lpwstr>
  </property>
  <property fmtid="{D5CDD505-2E9C-101B-9397-08002B2CF9AE}" pid="3" name="MSIP_Label_97a477d1-147d-4e34-b5e3-7b26d2f44870_SetDate">
    <vt:lpwstr>2026-09-07T13:37:35Z</vt:lpwstr>
  </property>
  <property fmtid="{D5CDD505-2E9C-101B-9397-08002B2CF9AE}" pid="4" name="MSIP_Label_97a477d1-147d-4e34-b5e3-7b26d2f44870_Method">
    <vt:lpwstr>Standard</vt:lpwstr>
  </property>
  <property fmtid="{D5CDD505-2E9C-101B-9397-08002B2CF9AE}" pid="5" name="MSIP_Label_97a477d1-147d-4e34-b5e3-7b26d2f44870_Name">
    <vt:lpwstr>97a477d1-147d-4e34-b5e3-7b26d2f44870</vt:lpwstr>
  </property>
  <property fmtid="{D5CDD505-2E9C-101B-9397-08002B2CF9AE}" pid="6" name="MSIP_Label_97a477d1-147d-4e34-b5e3-7b26d2f44870_SiteId">
    <vt:lpwstr>1f816a84-7aa6-4a56-b22a-7b3452fa8681</vt:lpwstr>
  </property>
  <property fmtid="{D5CDD505-2E9C-101B-9397-08002B2CF9AE}" pid="7" name="MSIP_Label_97a477d1-147d-4e34-b5e3-7b26d2f44870_ActionId">
    <vt:lpwstr>1c2fa4cf-2b7c-4bcd-9b32-81c0856880fc</vt:lpwstr>
  </property>
  <property fmtid="{D5CDD505-2E9C-101B-9397-08002B2CF9AE}" pid="8" name="MSIP_Label_97a477d1-147d-4e34-b5e3-7b26d2f44870_ContentBits">
    <vt:lpwstr>0</vt:lpwstr>
  </property>
  <property fmtid="{D5CDD505-2E9C-101B-9397-08002B2CF9AE}" pid="9" name="ContentTypeId">
    <vt:lpwstr>0x010100C503F659F764314C8EFC0E901F4E44EE</vt:lpwstr>
  </property>
  <property fmtid="{D5CDD505-2E9C-101B-9397-08002B2CF9AE}" pid="10" name="MediaServiceImageTags">
    <vt:lpwstr/>
  </property>
</Properties>
</file>